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0"/>
  </p:notesMasterIdLst>
  <p:sldIdLst>
    <p:sldId id="256" r:id="rId2"/>
    <p:sldId id="348" r:id="rId3"/>
    <p:sldId id="383" r:id="rId4"/>
    <p:sldId id="277" r:id="rId5"/>
    <p:sldId id="350" r:id="rId6"/>
    <p:sldId id="357" r:id="rId7"/>
    <p:sldId id="281" r:id="rId8"/>
    <p:sldId id="280" r:id="rId9"/>
    <p:sldId id="333" r:id="rId10"/>
    <p:sldId id="332" r:id="rId11"/>
    <p:sldId id="335" r:id="rId12"/>
    <p:sldId id="380" r:id="rId13"/>
    <p:sldId id="379" r:id="rId14"/>
    <p:sldId id="336" r:id="rId15"/>
    <p:sldId id="359" r:id="rId16"/>
    <p:sldId id="338" r:id="rId17"/>
    <p:sldId id="283" r:id="rId18"/>
    <p:sldId id="284" r:id="rId19"/>
  </p:sldIdLst>
  <p:sldSz cx="9144000" cy="6858000" type="screen4x3"/>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80" autoAdjust="0"/>
  </p:normalViewPr>
  <p:slideViewPr>
    <p:cSldViewPr snapToGrid="0">
      <p:cViewPr varScale="1">
        <p:scale>
          <a:sx n="108" d="100"/>
          <a:sy n="108" d="100"/>
        </p:scale>
        <p:origin x="1686" y="96"/>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51" d="100"/>
          <a:sy n="51" d="100"/>
        </p:scale>
        <p:origin x="2624" y="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9E2-44BA-922E-A8EF85C0D864}"/>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9E2-44BA-922E-A8EF85C0D864}"/>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9E2-44BA-922E-A8EF85C0D864}"/>
            </c:ext>
          </c:extLst>
        </c:ser>
        <c:dLbls>
          <c:showLegendKey val="0"/>
          <c:showVal val="0"/>
          <c:showCatName val="0"/>
          <c:showSerName val="0"/>
          <c:showPercent val="0"/>
          <c:showBubbleSize val="0"/>
        </c:dLbls>
        <c:gapWidth val="150"/>
        <c:shape val="box"/>
        <c:axId val="416566048"/>
        <c:axId val="28760736"/>
        <c:axId val="415868936"/>
      </c:bar3DChart>
      <c:catAx>
        <c:axId val="416566048"/>
        <c:scaling>
          <c:orientation val="minMax"/>
        </c:scaling>
        <c:delete val="0"/>
        <c:axPos val="b"/>
        <c:numFmt formatCode="General" sourceLinked="1"/>
        <c:majorTickMark val="out"/>
        <c:minorTickMark val="none"/>
        <c:tickLblPos val="nextTo"/>
        <c:crossAx val="28760736"/>
        <c:crosses val="autoZero"/>
        <c:auto val="1"/>
        <c:lblAlgn val="ctr"/>
        <c:lblOffset val="100"/>
        <c:noMultiLvlLbl val="0"/>
      </c:catAx>
      <c:valAx>
        <c:axId val="28760736"/>
        <c:scaling>
          <c:orientation val="minMax"/>
        </c:scaling>
        <c:delete val="0"/>
        <c:axPos val="l"/>
        <c:majorGridlines/>
        <c:numFmt formatCode="General" sourceLinked="1"/>
        <c:majorTickMark val="out"/>
        <c:minorTickMark val="none"/>
        <c:tickLblPos val="nextTo"/>
        <c:crossAx val="416566048"/>
        <c:crosses val="autoZero"/>
        <c:crossBetween val="between"/>
      </c:valAx>
      <c:serAx>
        <c:axId val="415868936"/>
        <c:scaling>
          <c:orientation val="minMax"/>
        </c:scaling>
        <c:delete val="0"/>
        <c:axPos val="b"/>
        <c:majorTickMark val="out"/>
        <c:minorTickMark val="none"/>
        <c:tickLblPos val="nextTo"/>
        <c:crossAx val="28760736"/>
        <c:crosses val="autoZero"/>
      </c:serAx>
    </c:plotArea>
    <c:legend>
      <c:legendPos val="r"/>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4C94F-739D-416E-85F6-749864F7CA92}" type="datetimeFigureOut">
              <a:rPr lang="en-US" smtClean="0"/>
              <a:t>10/15/2018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8148B-D162-4DA3-A8CA-F67B89AA5F50}" type="slidenum">
              <a:rPr lang="en-US" smtClean="0"/>
              <a:t>‹#›</a:t>
            </a:fld>
            <a:endParaRPr lang="en-US"/>
          </a:p>
        </p:txBody>
      </p:sp>
    </p:spTree>
    <p:extLst>
      <p:ext uri="{BB962C8B-B14F-4D97-AF65-F5344CB8AC3E}">
        <p14:creationId xmlns:p14="http://schemas.microsoft.com/office/powerpoint/2010/main" val="291426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these the right logos?</a:t>
            </a:r>
          </a:p>
        </p:txBody>
      </p:sp>
      <p:sp>
        <p:nvSpPr>
          <p:cNvPr id="4" name="Slide Number Placeholder 3"/>
          <p:cNvSpPr>
            <a:spLocks noGrp="1"/>
          </p:cNvSpPr>
          <p:nvPr>
            <p:ph type="sldNum" sz="quarter" idx="10"/>
          </p:nvPr>
        </p:nvSpPr>
        <p:spPr/>
        <p:txBody>
          <a:bodyPr/>
          <a:lstStyle/>
          <a:p>
            <a:fld id="{0BC8148B-D162-4DA3-A8CA-F67B89AA5F50}" type="slidenum">
              <a:rPr lang="en-US" smtClean="0"/>
              <a:t>1</a:t>
            </a:fld>
            <a:endParaRPr lang="en-US"/>
          </a:p>
        </p:txBody>
      </p:sp>
    </p:spTree>
    <p:extLst>
      <p:ext uri="{BB962C8B-B14F-4D97-AF65-F5344CB8AC3E}">
        <p14:creationId xmlns:p14="http://schemas.microsoft.com/office/powerpoint/2010/main" val="3165403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8148B-D162-4DA3-A8CA-F67B89AA5F50}" type="slidenum">
              <a:rPr lang="en-US" smtClean="0"/>
              <a:t>15</a:t>
            </a:fld>
            <a:endParaRPr lang="en-US"/>
          </a:p>
        </p:txBody>
      </p:sp>
    </p:spTree>
    <p:extLst>
      <p:ext uri="{BB962C8B-B14F-4D97-AF65-F5344CB8AC3E}">
        <p14:creationId xmlns:p14="http://schemas.microsoft.com/office/powerpoint/2010/main" val="1863484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8148B-D162-4DA3-A8CA-F67B89AA5F50}" type="slidenum">
              <a:rPr lang="en-US" smtClean="0"/>
              <a:t>2</a:t>
            </a:fld>
            <a:endParaRPr lang="en-US"/>
          </a:p>
        </p:txBody>
      </p:sp>
    </p:spTree>
    <p:extLst>
      <p:ext uri="{BB962C8B-B14F-4D97-AF65-F5344CB8AC3E}">
        <p14:creationId xmlns:p14="http://schemas.microsoft.com/office/powerpoint/2010/main" val="378556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8148B-D162-4DA3-A8CA-F67B89AA5F50}" type="slidenum">
              <a:rPr lang="en-US" smtClean="0"/>
              <a:t>3</a:t>
            </a:fld>
            <a:endParaRPr lang="en-US"/>
          </a:p>
        </p:txBody>
      </p:sp>
    </p:spTree>
    <p:extLst>
      <p:ext uri="{BB962C8B-B14F-4D97-AF65-F5344CB8AC3E}">
        <p14:creationId xmlns:p14="http://schemas.microsoft.com/office/powerpoint/2010/main" val="423233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Town forests a such an important part of so many Vermont forests, and we are now starting to wise up to the full picture of how important recreation is in Vermont, it was </a:t>
            </a:r>
            <a:r>
              <a:rPr lang="en-US" dirty="0" err="1"/>
              <a:t>reconized</a:t>
            </a:r>
            <a:r>
              <a:rPr lang="en-US" dirty="0"/>
              <a:t> there was a lack of recreation and stewardship plans in many of </a:t>
            </a:r>
            <a:r>
              <a:rPr lang="en-US" dirty="0" err="1"/>
              <a:t>vermonts</a:t>
            </a:r>
            <a:r>
              <a:rPr lang="en-US" dirty="0"/>
              <a:t> town forests. </a:t>
            </a:r>
          </a:p>
          <a:p>
            <a:r>
              <a:rPr lang="en-US" dirty="0"/>
              <a:t>So the State and UCF went after this grant from the USFS to bring money to help develop 10 town forest plans in Ver</a:t>
            </a:r>
          </a:p>
          <a:p>
            <a:r>
              <a:rPr lang="en-US" dirty="0"/>
              <a:t>But when we saw that, we thought we don’t want to just do 10 separate plans and not learn anything through the process, so what we proposed and they have bought into is this idea of developing the town forest recreation planning toolkit as we go through this process which can be used by any Vermont community looking to do a vision and action plan for their town forest.. </a:t>
            </a:r>
          </a:p>
          <a:p>
            <a:r>
              <a:rPr lang="en-US" dirty="0"/>
              <a:t>Which you see up there is the first of four key areas. </a:t>
            </a:r>
          </a:p>
          <a:p>
            <a:r>
              <a:rPr lang="en-US" dirty="0"/>
              <a:t>Now the toolkit development wont directly involve you guys that much—we are going to be doing all the toolkit materials and facilitating all the meetings with you guys which other Vermont towns wont get--but I want you to be aware of it and understand that aspect of the overall project that we are all working on</a:t>
            </a:r>
          </a:p>
          <a:p>
            <a:r>
              <a:rPr lang="en-US" dirty="0"/>
              <a:t>I will show some examples in a minute, but the toolkit is essentially all the materials needed to carry out the town forest planning processes we are going to complete with each of you by towns without consultant help.</a:t>
            </a:r>
          </a:p>
          <a:p>
            <a:r>
              <a:rPr lang="en-US" dirty="0"/>
              <a:t>We’ll be providing instructions, templates, process directions, best practices, tools like trail standards, assessment forms and user counting methods </a:t>
            </a:r>
          </a:p>
          <a:p>
            <a:r>
              <a:rPr lang="en-US" dirty="0"/>
              <a:t>More on that in just a minute. For now, lets look at the other 3 key areas of the project, which you we will be guiding you through.  </a:t>
            </a:r>
          </a:p>
          <a:p>
            <a:r>
              <a:rPr lang="en-US" sz="1200" dirty="0"/>
              <a:t>Developing a compelling and inspiring vision to help guide the future management of each of the ten selected town forests</a:t>
            </a:r>
          </a:p>
          <a:p>
            <a:pPr marL="0" indent="0">
              <a:buFont typeface="+mj-lt"/>
              <a:buNone/>
            </a:pPr>
            <a:r>
              <a:rPr lang="en-US" sz="1200" dirty="0"/>
              <a:t>Developing discrete, clear and action-oriented strategies for improvement of recreation and stewardship that achieves the vision</a:t>
            </a:r>
          </a:p>
          <a:p>
            <a:pPr marL="0" indent="0">
              <a:buFont typeface="+mj-lt"/>
              <a:buNone/>
            </a:pPr>
            <a:r>
              <a:rPr lang="en-US" sz="1200" dirty="0"/>
              <a:t>Fostering implementation with support for local plan adoption, guidance for implementation, and the Implementation Summit</a:t>
            </a:r>
          </a:p>
          <a:p>
            <a:endParaRPr lang="en-US" dirty="0"/>
          </a:p>
        </p:txBody>
      </p:sp>
      <p:sp>
        <p:nvSpPr>
          <p:cNvPr id="4" name="Slide Number Placeholder 3"/>
          <p:cNvSpPr>
            <a:spLocks noGrp="1"/>
          </p:cNvSpPr>
          <p:nvPr>
            <p:ph type="sldNum" sz="quarter" idx="10"/>
          </p:nvPr>
        </p:nvSpPr>
        <p:spPr/>
        <p:txBody>
          <a:bodyPr/>
          <a:lstStyle/>
          <a:p>
            <a:fld id="{0BC8148B-D162-4DA3-A8CA-F67B89AA5F50}" type="slidenum">
              <a:rPr lang="en-US" smtClean="0"/>
              <a:t>4</a:t>
            </a:fld>
            <a:endParaRPr lang="en-US"/>
          </a:p>
        </p:txBody>
      </p:sp>
    </p:spTree>
    <p:extLst>
      <p:ext uri="{BB962C8B-B14F-4D97-AF65-F5344CB8AC3E}">
        <p14:creationId xmlns:p14="http://schemas.microsoft.com/office/powerpoint/2010/main" val="2576766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8148B-D162-4DA3-A8CA-F67B89AA5F50}" type="slidenum">
              <a:rPr lang="en-US" smtClean="0"/>
              <a:t>6</a:t>
            </a:fld>
            <a:endParaRPr lang="en-US"/>
          </a:p>
        </p:txBody>
      </p:sp>
    </p:spTree>
    <p:extLst>
      <p:ext uri="{BB962C8B-B14F-4D97-AF65-F5344CB8AC3E}">
        <p14:creationId xmlns:p14="http://schemas.microsoft.com/office/powerpoint/2010/main" val="4181102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as </a:t>
            </a:r>
            <a:r>
              <a:rPr lang="en-US" dirty="0" err="1"/>
              <a:t>january</a:t>
            </a:r>
            <a:endParaRPr lang="en-US" dirty="0"/>
          </a:p>
        </p:txBody>
      </p:sp>
      <p:sp>
        <p:nvSpPr>
          <p:cNvPr id="4" name="Slide Number Placeholder 3"/>
          <p:cNvSpPr>
            <a:spLocks noGrp="1"/>
          </p:cNvSpPr>
          <p:nvPr>
            <p:ph type="sldNum" sz="quarter" idx="10"/>
          </p:nvPr>
        </p:nvSpPr>
        <p:spPr/>
        <p:txBody>
          <a:bodyPr/>
          <a:lstStyle/>
          <a:p>
            <a:fld id="{0BC8148B-D162-4DA3-A8CA-F67B89AA5F50}" type="slidenum">
              <a:rPr lang="en-US" smtClean="0"/>
              <a:t>7</a:t>
            </a:fld>
            <a:endParaRPr lang="en-US"/>
          </a:p>
        </p:txBody>
      </p:sp>
    </p:spTree>
    <p:extLst>
      <p:ext uri="{BB962C8B-B14F-4D97-AF65-F5344CB8AC3E}">
        <p14:creationId xmlns:p14="http://schemas.microsoft.com/office/powerpoint/2010/main" val="271496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pod info doesn’t seem quite relevant here. The right is some of the things in the implementation pod  from the outline. Is the righthand </a:t>
            </a:r>
            <a:r>
              <a:rPr lang="en-US"/>
              <a:t>column necessary?</a:t>
            </a:r>
            <a:endParaRPr lang="en-US" dirty="0"/>
          </a:p>
        </p:txBody>
      </p:sp>
      <p:sp>
        <p:nvSpPr>
          <p:cNvPr id="4" name="Slide Number Placeholder 3"/>
          <p:cNvSpPr>
            <a:spLocks noGrp="1"/>
          </p:cNvSpPr>
          <p:nvPr>
            <p:ph type="sldNum" sz="quarter" idx="10"/>
          </p:nvPr>
        </p:nvSpPr>
        <p:spPr/>
        <p:txBody>
          <a:bodyPr/>
          <a:lstStyle/>
          <a:p>
            <a:fld id="{0BC8148B-D162-4DA3-A8CA-F67B89AA5F50}" type="slidenum">
              <a:rPr lang="en-US" smtClean="0"/>
              <a:t>8</a:t>
            </a:fld>
            <a:endParaRPr lang="en-US"/>
          </a:p>
        </p:txBody>
      </p:sp>
    </p:spTree>
    <p:extLst>
      <p:ext uri="{BB962C8B-B14F-4D97-AF65-F5344CB8AC3E}">
        <p14:creationId xmlns:p14="http://schemas.microsoft.com/office/powerpoint/2010/main" val="210071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3"/>
              </a:solidFill>
              <a:latin typeface="+mn-lt"/>
            </a:endParaRPr>
          </a:p>
          <a:p>
            <a:endParaRPr lang="en-US" dirty="0"/>
          </a:p>
        </p:txBody>
      </p:sp>
      <p:sp>
        <p:nvSpPr>
          <p:cNvPr id="4" name="Slide Number Placeholder 3"/>
          <p:cNvSpPr>
            <a:spLocks noGrp="1"/>
          </p:cNvSpPr>
          <p:nvPr>
            <p:ph type="sldNum" sz="quarter" idx="10"/>
          </p:nvPr>
        </p:nvSpPr>
        <p:spPr/>
        <p:txBody>
          <a:bodyPr/>
          <a:lstStyle/>
          <a:p>
            <a:fld id="{0BC8148B-D162-4DA3-A8CA-F67B89AA5F50}" type="slidenum">
              <a:rPr lang="en-US" smtClean="0"/>
              <a:t>9</a:t>
            </a:fld>
            <a:endParaRPr lang="en-US"/>
          </a:p>
        </p:txBody>
      </p:sp>
    </p:spTree>
    <p:extLst>
      <p:ext uri="{BB962C8B-B14F-4D97-AF65-F5344CB8AC3E}">
        <p14:creationId xmlns:p14="http://schemas.microsoft.com/office/powerpoint/2010/main" val="466694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8148B-D162-4DA3-A8CA-F67B89AA5F50}" type="slidenum">
              <a:rPr lang="en-US" smtClean="0"/>
              <a:t>10</a:t>
            </a:fld>
            <a:endParaRPr lang="en-US"/>
          </a:p>
        </p:txBody>
      </p:sp>
    </p:spTree>
    <p:extLst>
      <p:ext uri="{BB962C8B-B14F-4D97-AF65-F5344CB8AC3E}">
        <p14:creationId xmlns:p14="http://schemas.microsoft.com/office/powerpoint/2010/main" val="31499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2362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8911431-5FAD-4BD3-B669-9203D28588A9}" type="datetimeFigureOut">
              <a:rPr lang="en-US" smtClean="0"/>
              <a:t>10/15/2018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B8E994F-D8CA-49F2-A1F8-C06AF421C0CB}" type="slidenum">
              <a:rPr lang="en-US" smtClean="0"/>
              <a:t>‹#›</a:t>
            </a:fld>
            <a:endParaRPr lang="en-US"/>
          </a:p>
        </p:txBody>
      </p:sp>
    </p:spTree>
    <p:extLst>
      <p:ext uri="{BB962C8B-B14F-4D97-AF65-F5344CB8AC3E}">
        <p14:creationId xmlns:p14="http://schemas.microsoft.com/office/powerpoint/2010/main" val="411996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8911431-5FAD-4BD3-B669-9203D28588A9}" type="datetimeFigureOut">
              <a:rPr lang="en-US" smtClean="0"/>
              <a:t>10/15/2018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B8E994F-D8CA-49F2-A1F8-C06AF421C0CB}" type="slidenum">
              <a:rPr lang="en-US" smtClean="0"/>
              <a:t>‹#›</a:t>
            </a:fld>
            <a:endParaRPr lang="en-US"/>
          </a:p>
        </p:txBody>
      </p:sp>
    </p:spTree>
    <p:extLst>
      <p:ext uri="{BB962C8B-B14F-4D97-AF65-F5344CB8AC3E}">
        <p14:creationId xmlns:p14="http://schemas.microsoft.com/office/powerpoint/2010/main" val="363341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65BE-46E0-4519-8FB8-568D3CF23E17}"/>
              </a:ext>
            </a:extLst>
          </p:cNvPr>
          <p:cNvSpPr>
            <a:spLocks noGrp="1"/>
          </p:cNvSpPr>
          <p:nvPr>
            <p:ph type="title"/>
          </p:nvPr>
        </p:nvSpPr>
        <p:spPr/>
        <p:txBody>
          <a:bodyPr/>
          <a:lstStyle/>
          <a:p>
            <a:r>
              <a:rPr lang="en-US"/>
              <a:t>Click to edit Master title style</a:t>
            </a:r>
          </a:p>
        </p:txBody>
      </p:sp>
      <p:graphicFrame>
        <p:nvGraphicFramePr>
          <p:cNvPr id="3" name="TPChart" hidden="1">
            <a:extLst>
              <a:ext uri="{FF2B5EF4-FFF2-40B4-BE49-F238E27FC236}">
                <a16:creationId xmlns:a16="http://schemas.microsoft.com/office/drawing/2014/main" id="{39CA48BF-CA67-4191-8E7D-CE81B5812F47}"/>
              </a:ext>
            </a:extLst>
          </p:cNvPr>
          <p:cNvGraphicFramePr/>
          <p:nvPr userDrawn="1">
            <p:extLst>
              <p:ext uri="{D42A27DB-BD31-4B8C-83A1-F6EECF244321}">
                <p14:modId xmlns:p14="http://schemas.microsoft.com/office/powerpoint/2010/main" val="4083291453"/>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796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ADCE-68DF-437A-8E7A-984614153C4E}"/>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078934B2-8930-4FEF-9114-DA90FF12AA29}"/>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76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C24BB2EC-34C0-42C8-BC24-F94CFEEB9893}"/>
              </a:ext>
            </a:extLst>
          </p:cNvPr>
          <p:cNvSpPr>
            <a:spLocks noGrp="1"/>
          </p:cNvSpPr>
          <p:nvPr>
            <p:ph type="body" sz="quarter" idx="13" hasCustomPrompt="1"/>
          </p:nvPr>
        </p:nvSpPr>
        <p:spPr>
          <a:xfrm>
            <a:off x="628650" y="1367406"/>
            <a:ext cx="7886700" cy="327170"/>
          </a:xfrm>
        </p:spPr>
        <p:txBody>
          <a:bodyPr>
            <a:normAutofit/>
          </a:bodyPr>
          <a:lstStyle>
            <a:lvl1pPr marL="0" indent="0" algn="ctr">
              <a:buNone/>
              <a:defRPr lang="en-US" sz="1800" kern="1200" dirty="0">
                <a:solidFill>
                  <a:schemeClr val="accent4"/>
                </a:solidFill>
                <a:latin typeface="+mj-lt"/>
                <a:ea typeface="+mn-ea"/>
                <a:cs typeface="+mn-cs"/>
              </a:defRPr>
            </a:lvl1pPr>
          </a:lstStyle>
          <a:p>
            <a:pPr algn="ctr"/>
            <a:r>
              <a:rPr lang="en-US" dirty="0">
                <a:solidFill>
                  <a:schemeClr val="accent3"/>
                </a:solidFill>
                <a:latin typeface="+mj-lt"/>
              </a:rPr>
              <a:t>Subtitle—Adding Context to the Slide</a:t>
            </a:r>
          </a:p>
        </p:txBody>
      </p:sp>
    </p:spTree>
    <p:extLst>
      <p:ext uri="{BB962C8B-B14F-4D97-AF65-F5344CB8AC3E}">
        <p14:creationId xmlns:p14="http://schemas.microsoft.com/office/powerpoint/2010/main" val="121876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8911431-5FAD-4BD3-B669-9203D28588A9}" type="datetimeFigureOut">
              <a:rPr lang="en-US" smtClean="0"/>
              <a:t>10/15/2018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B8E994F-D8CA-49F2-A1F8-C06AF421C0CB}" type="slidenum">
              <a:rPr lang="en-US" smtClean="0"/>
              <a:t>‹#›</a:t>
            </a:fld>
            <a:endParaRPr lang="en-US"/>
          </a:p>
        </p:txBody>
      </p:sp>
    </p:spTree>
    <p:extLst>
      <p:ext uri="{BB962C8B-B14F-4D97-AF65-F5344CB8AC3E}">
        <p14:creationId xmlns:p14="http://schemas.microsoft.com/office/powerpoint/2010/main" val="358037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8911431-5FAD-4BD3-B669-9203D28588A9}" type="datetimeFigureOut">
              <a:rPr lang="en-US" smtClean="0"/>
              <a:t>10/15/2018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B8E994F-D8CA-49F2-A1F8-C06AF421C0CB}" type="slidenum">
              <a:rPr lang="en-US" smtClean="0"/>
              <a:t>‹#›</a:t>
            </a:fld>
            <a:endParaRPr lang="en-US"/>
          </a:p>
        </p:txBody>
      </p:sp>
      <p:sp>
        <p:nvSpPr>
          <p:cNvPr id="8" name="Text Placeholder 12">
            <a:extLst>
              <a:ext uri="{FF2B5EF4-FFF2-40B4-BE49-F238E27FC236}">
                <a16:creationId xmlns:a16="http://schemas.microsoft.com/office/drawing/2014/main" id="{F5EFFC70-7F2E-4E08-9DA2-C85A919C3DC3}"/>
              </a:ext>
            </a:extLst>
          </p:cNvPr>
          <p:cNvSpPr>
            <a:spLocks noGrp="1"/>
          </p:cNvSpPr>
          <p:nvPr>
            <p:ph type="body" sz="quarter" idx="13" hasCustomPrompt="1"/>
          </p:nvPr>
        </p:nvSpPr>
        <p:spPr>
          <a:xfrm>
            <a:off x="628650" y="1367406"/>
            <a:ext cx="7886700" cy="327170"/>
          </a:xfrm>
        </p:spPr>
        <p:txBody>
          <a:bodyPr>
            <a:normAutofit/>
          </a:bodyPr>
          <a:lstStyle>
            <a:lvl1pPr marL="0" indent="0" algn="ctr">
              <a:buNone/>
              <a:defRPr sz="1800">
                <a:solidFill>
                  <a:schemeClr val="accent4"/>
                </a:solidFill>
              </a:defRPr>
            </a:lvl1pPr>
          </a:lstStyle>
          <a:p>
            <a:pPr algn="ctr"/>
            <a:r>
              <a:rPr lang="en-US" dirty="0">
                <a:solidFill>
                  <a:schemeClr val="accent3"/>
                </a:solidFill>
                <a:latin typeface="+mj-lt"/>
              </a:rPr>
              <a:t>Subtitle—Adding Context to the Slide</a:t>
            </a:r>
          </a:p>
        </p:txBody>
      </p:sp>
    </p:spTree>
    <p:extLst>
      <p:ext uri="{BB962C8B-B14F-4D97-AF65-F5344CB8AC3E}">
        <p14:creationId xmlns:p14="http://schemas.microsoft.com/office/powerpoint/2010/main" val="112832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8911431-5FAD-4BD3-B669-9203D28588A9}" type="datetimeFigureOut">
              <a:rPr lang="en-US" smtClean="0"/>
              <a:t>10/15/2018</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B8E994F-D8CA-49F2-A1F8-C06AF421C0CB}" type="slidenum">
              <a:rPr lang="en-US" smtClean="0"/>
              <a:t>‹#›</a:t>
            </a:fld>
            <a:endParaRPr lang="en-US"/>
          </a:p>
        </p:txBody>
      </p:sp>
      <p:sp>
        <p:nvSpPr>
          <p:cNvPr id="10" name="Text Placeholder 12">
            <a:extLst>
              <a:ext uri="{FF2B5EF4-FFF2-40B4-BE49-F238E27FC236}">
                <a16:creationId xmlns:a16="http://schemas.microsoft.com/office/drawing/2014/main" id="{DE69F2E7-E49B-45C9-9DFB-2B7295100480}"/>
              </a:ext>
            </a:extLst>
          </p:cNvPr>
          <p:cNvSpPr>
            <a:spLocks noGrp="1"/>
          </p:cNvSpPr>
          <p:nvPr>
            <p:ph type="body" sz="quarter" idx="13" hasCustomPrompt="1"/>
          </p:nvPr>
        </p:nvSpPr>
        <p:spPr>
          <a:xfrm>
            <a:off x="628650" y="1367406"/>
            <a:ext cx="7886700" cy="327170"/>
          </a:xfrm>
        </p:spPr>
        <p:txBody>
          <a:bodyPr>
            <a:normAutofit/>
          </a:bodyPr>
          <a:lstStyle>
            <a:lvl1pPr marL="0" indent="0" algn="ctr">
              <a:buNone/>
              <a:defRPr sz="1800">
                <a:solidFill>
                  <a:schemeClr val="accent3"/>
                </a:solidFill>
              </a:defRPr>
            </a:lvl1pPr>
          </a:lstStyle>
          <a:p>
            <a:pPr algn="ctr"/>
            <a:r>
              <a:rPr lang="en-US" dirty="0">
                <a:solidFill>
                  <a:schemeClr val="accent3"/>
                </a:solidFill>
                <a:latin typeface="+mj-lt"/>
              </a:rPr>
              <a:t>Subtitle—Adding Context to the Slide</a:t>
            </a:r>
          </a:p>
        </p:txBody>
      </p:sp>
    </p:spTree>
    <p:extLst>
      <p:ext uri="{BB962C8B-B14F-4D97-AF65-F5344CB8AC3E}">
        <p14:creationId xmlns:p14="http://schemas.microsoft.com/office/powerpoint/2010/main" val="272504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58911431-5FAD-4BD3-B669-9203D28588A9}" type="datetimeFigureOut">
              <a:rPr lang="en-US" smtClean="0"/>
              <a:t>10/15/2018</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B8E994F-D8CA-49F2-A1F8-C06AF421C0CB}" type="slidenum">
              <a:rPr lang="en-US" smtClean="0"/>
              <a:t>‹#›</a:t>
            </a:fld>
            <a:endParaRPr lang="en-US"/>
          </a:p>
        </p:txBody>
      </p:sp>
    </p:spTree>
    <p:extLst>
      <p:ext uri="{BB962C8B-B14F-4D97-AF65-F5344CB8AC3E}">
        <p14:creationId xmlns:p14="http://schemas.microsoft.com/office/powerpoint/2010/main" val="226174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8911431-5FAD-4BD3-B669-9203D28588A9}" type="datetimeFigureOut">
              <a:rPr lang="en-US" smtClean="0"/>
              <a:t>10/15/2018</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B8E994F-D8CA-49F2-A1F8-C06AF421C0CB}" type="slidenum">
              <a:rPr lang="en-US" smtClean="0"/>
              <a:t>‹#›</a:t>
            </a:fld>
            <a:endParaRPr lang="en-US"/>
          </a:p>
        </p:txBody>
      </p:sp>
    </p:spTree>
    <p:extLst>
      <p:ext uri="{BB962C8B-B14F-4D97-AF65-F5344CB8AC3E}">
        <p14:creationId xmlns:p14="http://schemas.microsoft.com/office/powerpoint/2010/main" val="200888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8911431-5FAD-4BD3-B669-9203D28588A9}" type="datetimeFigureOut">
              <a:rPr lang="en-US" smtClean="0"/>
              <a:t>10/15/2018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B8E994F-D8CA-49F2-A1F8-C06AF421C0CB}" type="slidenum">
              <a:rPr lang="en-US" smtClean="0"/>
              <a:t>‹#›</a:t>
            </a:fld>
            <a:endParaRPr lang="en-US"/>
          </a:p>
        </p:txBody>
      </p:sp>
    </p:spTree>
    <p:extLst>
      <p:ext uri="{BB962C8B-B14F-4D97-AF65-F5344CB8AC3E}">
        <p14:creationId xmlns:p14="http://schemas.microsoft.com/office/powerpoint/2010/main" val="196073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8911431-5FAD-4BD3-B669-9203D28588A9}" type="datetimeFigureOut">
              <a:rPr lang="en-US" smtClean="0"/>
              <a:t>10/15/2018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B8E994F-D8CA-49F2-A1F8-C06AF421C0CB}" type="slidenum">
              <a:rPr lang="en-US" smtClean="0"/>
              <a:t>‹#›</a:t>
            </a:fld>
            <a:endParaRPr lang="en-US"/>
          </a:p>
        </p:txBody>
      </p:sp>
    </p:spTree>
    <p:extLst>
      <p:ext uri="{BB962C8B-B14F-4D97-AF65-F5344CB8AC3E}">
        <p14:creationId xmlns:p14="http://schemas.microsoft.com/office/powerpoint/2010/main" val="284200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close up of a logo&#10;&#10;Description generated with high confidence">
            <a:extLst>
              <a:ext uri="{FF2B5EF4-FFF2-40B4-BE49-F238E27FC236}">
                <a16:creationId xmlns:a16="http://schemas.microsoft.com/office/drawing/2014/main" id="{022E7CE1-4D9B-4EF8-9E3D-57B266AD78C0}"/>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1874" t="22046" r="69750" b="23409"/>
          <a:stretch/>
        </p:blipFill>
        <p:spPr>
          <a:xfrm>
            <a:off x="8029055" y="5782138"/>
            <a:ext cx="1039092" cy="997529"/>
          </a:xfrm>
          <a:prstGeom prst="rect">
            <a:avLst/>
          </a:prstGeom>
        </p:spPr>
      </p:pic>
    </p:spTree>
    <p:extLst>
      <p:ext uri="{BB962C8B-B14F-4D97-AF65-F5344CB8AC3E}">
        <p14:creationId xmlns:p14="http://schemas.microsoft.com/office/powerpoint/2010/main" val="17042801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DE319F5-F299-4B42-BA64-19E201A20A84}"/>
              </a:ext>
            </a:extLst>
          </p:cNvPr>
          <p:cNvSpPr txBox="1"/>
          <p:nvPr/>
        </p:nvSpPr>
        <p:spPr>
          <a:xfrm>
            <a:off x="7454096" y="5087389"/>
            <a:ext cx="1689904" cy="1770611"/>
          </a:xfrm>
          <a:prstGeom prst="rect">
            <a:avLst/>
          </a:prstGeom>
          <a:solidFill>
            <a:schemeClr val="bg1"/>
          </a:solidFill>
        </p:spPr>
        <p:txBody>
          <a:bodyPr wrap="square" rtlCol="0">
            <a:spAutoFit/>
          </a:bodyPr>
          <a:lstStyle/>
          <a:p>
            <a:endParaRPr lang="en-US" dirty="0"/>
          </a:p>
        </p:txBody>
      </p:sp>
      <p:pic>
        <p:nvPicPr>
          <p:cNvPr id="25" name="Picture 24" descr="A close up of a logo&#10;&#10;Description generated with high confidence">
            <a:extLst>
              <a:ext uri="{FF2B5EF4-FFF2-40B4-BE49-F238E27FC236}">
                <a16:creationId xmlns:a16="http://schemas.microsoft.com/office/drawing/2014/main" id="{9E9E255D-1AE4-4855-A3C7-074980D1A9B0}"/>
              </a:ext>
            </a:extLst>
          </p:cNvPr>
          <p:cNvPicPr>
            <a:picLocks noChangeAspect="1"/>
          </p:cNvPicPr>
          <p:nvPr/>
        </p:nvPicPr>
        <p:blipFill rotWithShape="1">
          <a:blip r:embed="rId3">
            <a:extLst>
              <a:ext uri="{28A0092B-C50C-407E-A947-70E740481C1C}">
                <a14:useLocalDpi xmlns:a14="http://schemas.microsoft.com/office/drawing/2010/main" val="0"/>
              </a:ext>
            </a:extLst>
          </a:blip>
          <a:srcRect l="2398" t="20538" r="8458" b="18906"/>
          <a:stretch/>
        </p:blipFill>
        <p:spPr>
          <a:xfrm>
            <a:off x="1792417" y="1095009"/>
            <a:ext cx="5559166" cy="1886017"/>
          </a:xfrm>
          <a:prstGeom prst="rect">
            <a:avLst/>
          </a:prstGeom>
        </p:spPr>
      </p:pic>
      <p:pic>
        <p:nvPicPr>
          <p:cNvPr id="1030" name="Picture 6" descr="http://www.rutlandeconomy.com/wp-content/uploads/2014/08/Vermont-Agency-of-Commerce-and-community-development.jpg">
            <a:extLst>
              <a:ext uri="{FF2B5EF4-FFF2-40B4-BE49-F238E27FC236}">
                <a16:creationId xmlns:a16="http://schemas.microsoft.com/office/drawing/2014/main" id="{9DEA7DE2-3EF3-4111-99FE-EC5B48FF6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4407" y="5285522"/>
            <a:ext cx="2915273" cy="13743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11E0BC2-1101-433D-B32C-F1DAD062189B}"/>
              </a:ext>
            </a:extLst>
          </p:cNvPr>
          <p:cNvSpPr>
            <a:spLocks noGrp="1"/>
          </p:cNvSpPr>
          <p:nvPr>
            <p:ph type="ctrTitle"/>
          </p:nvPr>
        </p:nvSpPr>
        <p:spPr>
          <a:xfrm>
            <a:off x="0" y="3445788"/>
            <a:ext cx="9144000" cy="787083"/>
          </a:xfrm>
        </p:spPr>
        <p:txBody>
          <a:bodyPr>
            <a:noAutofit/>
          </a:bodyPr>
          <a:lstStyle/>
          <a:p>
            <a:r>
              <a:rPr lang="en-US" sz="3600" dirty="0">
                <a:solidFill>
                  <a:schemeClr val="tx1"/>
                </a:solidFill>
              </a:rPr>
              <a:t>Town Forest Recreation </a:t>
            </a:r>
            <a:br>
              <a:rPr lang="en-US" sz="3600" dirty="0">
                <a:solidFill>
                  <a:schemeClr val="tx1"/>
                </a:solidFill>
              </a:rPr>
            </a:br>
            <a:r>
              <a:rPr lang="en-US" sz="3600" dirty="0">
                <a:solidFill>
                  <a:schemeClr val="tx1"/>
                </a:solidFill>
              </a:rPr>
              <a:t>Plan Presentation</a:t>
            </a:r>
          </a:p>
        </p:txBody>
      </p:sp>
      <p:sp>
        <p:nvSpPr>
          <p:cNvPr id="3" name="Subtitle 2">
            <a:extLst>
              <a:ext uri="{FF2B5EF4-FFF2-40B4-BE49-F238E27FC236}">
                <a16:creationId xmlns:a16="http://schemas.microsoft.com/office/drawing/2014/main" id="{208FA100-C0C8-44EB-AACC-8D158204DF54}"/>
              </a:ext>
            </a:extLst>
          </p:cNvPr>
          <p:cNvSpPr>
            <a:spLocks noGrp="1"/>
          </p:cNvSpPr>
          <p:nvPr>
            <p:ph type="subTitle" idx="1"/>
          </p:nvPr>
        </p:nvSpPr>
        <p:spPr>
          <a:xfrm>
            <a:off x="1143000" y="4497291"/>
            <a:ext cx="6858000" cy="787082"/>
          </a:xfrm>
        </p:spPr>
        <p:txBody>
          <a:bodyPr/>
          <a:lstStyle/>
          <a:p>
            <a:r>
              <a:rPr lang="en-US" dirty="0"/>
              <a:t>DATE</a:t>
            </a:r>
            <a:br>
              <a:rPr lang="en-US" dirty="0">
                <a:solidFill>
                  <a:schemeClr val="tx1"/>
                </a:solidFill>
              </a:rPr>
            </a:br>
            <a:r>
              <a:rPr lang="en-US" dirty="0"/>
              <a:t>TOWN NAME</a:t>
            </a:r>
            <a:endParaRPr lang="en-US" dirty="0">
              <a:solidFill>
                <a:schemeClr val="tx1"/>
              </a:solidFill>
            </a:endParaRPr>
          </a:p>
        </p:txBody>
      </p:sp>
      <p:sp>
        <p:nvSpPr>
          <p:cNvPr id="4" name="Rectangle 3">
            <a:extLst>
              <a:ext uri="{FF2B5EF4-FFF2-40B4-BE49-F238E27FC236}">
                <a16:creationId xmlns:a16="http://schemas.microsoft.com/office/drawing/2014/main" id="{F684F785-2CEB-46A9-B945-7AE94E9EB191}"/>
              </a:ext>
            </a:extLst>
          </p:cNvPr>
          <p:cNvSpPr/>
          <p:nvPr/>
        </p:nvSpPr>
        <p:spPr>
          <a:xfrm>
            <a:off x="0" y="-48555"/>
            <a:ext cx="9144000" cy="106734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7353F04-DE55-4F46-8215-E184FB7E9D34}"/>
              </a:ext>
            </a:extLst>
          </p:cNvPr>
          <p:cNvSpPr/>
          <p:nvPr/>
        </p:nvSpPr>
        <p:spPr>
          <a:xfrm>
            <a:off x="0" y="724016"/>
            <a:ext cx="9144000" cy="3709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a:extLst>
              <a:ext uri="{FF2B5EF4-FFF2-40B4-BE49-F238E27FC236}">
                <a16:creationId xmlns:a16="http://schemas.microsoft.com/office/drawing/2014/main" id="{96D43D60-52BC-4BC7-88C6-0DB4A1EA3489}"/>
              </a:ext>
            </a:extLst>
          </p:cNvPr>
          <p:cNvPicPr>
            <a:picLocks noChangeAspect="1"/>
          </p:cNvPicPr>
          <p:nvPr/>
        </p:nvPicPr>
        <p:blipFill>
          <a:blip r:embed="rId5"/>
          <a:srcRect/>
          <a:stretch>
            <a:fillRect/>
          </a:stretch>
        </p:blipFill>
        <p:spPr bwMode="auto">
          <a:xfrm>
            <a:off x="89816" y="6040582"/>
            <a:ext cx="2106367" cy="412948"/>
          </a:xfrm>
          <a:prstGeom prst="rect">
            <a:avLst/>
          </a:prstGeom>
          <a:noFill/>
          <a:ln w="9525">
            <a:noFill/>
            <a:miter lim="800000"/>
            <a:headEnd/>
            <a:tailEnd/>
          </a:ln>
        </p:spPr>
      </p:pic>
      <p:pic>
        <p:nvPicPr>
          <p:cNvPr id="1028" name="Picture 4" descr="Image result for vt forest parks and recreation logo">
            <a:extLst>
              <a:ext uri="{FF2B5EF4-FFF2-40B4-BE49-F238E27FC236}">
                <a16:creationId xmlns:a16="http://schemas.microsoft.com/office/drawing/2014/main" id="{252FA478-23CF-46C5-BA41-E4C13FF40504}"/>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966643" y="5516301"/>
            <a:ext cx="1313660" cy="10673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348252" y="5553882"/>
            <a:ext cx="2413053" cy="1105983"/>
          </a:xfrm>
          <a:prstGeom prst="rect">
            <a:avLst/>
          </a:prstGeom>
        </p:spPr>
      </p:pic>
    </p:spTree>
    <p:extLst>
      <p:ext uri="{BB962C8B-B14F-4D97-AF65-F5344CB8AC3E}">
        <p14:creationId xmlns:p14="http://schemas.microsoft.com/office/powerpoint/2010/main" val="477055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56A75-A49D-44F7-9EA5-0B1D18FBC603}"/>
              </a:ext>
            </a:extLst>
          </p:cNvPr>
          <p:cNvSpPr/>
          <p:nvPr/>
        </p:nvSpPr>
        <p:spPr>
          <a:xfrm>
            <a:off x="0" y="-2128"/>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C0F82-8A47-42AB-A43D-2F8D989EE644}"/>
              </a:ext>
            </a:extLst>
          </p:cNvPr>
          <p:cNvSpPr>
            <a:spLocks noGrp="1"/>
          </p:cNvSpPr>
          <p:nvPr>
            <p:ph type="title"/>
          </p:nvPr>
        </p:nvSpPr>
        <p:spPr>
          <a:xfrm>
            <a:off x="0" y="2779528"/>
            <a:ext cx="9144000" cy="1026922"/>
          </a:xfrm>
        </p:spPr>
        <p:txBody>
          <a:bodyPr>
            <a:normAutofit/>
          </a:bodyPr>
          <a:lstStyle/>
          <a:p>
            <a:pPr algn="ctr"/>
            <a:r>
              <a:rPr lang="en-US" dirty="0">
                <a:solidFill>
                  <a:schemeClr val="bg1"/>
                </a:solidFill>
              </a:rPr>
              <a:t>Vision Framework</a:t>
            </a:r>
          </a:p>
        </p:txBody>
      </p:sp>
      <p:pic>
        <p:nvPicPr>
          <p:cNvPr id="6" name="Picture 5" descr="A close up of a logo&#10;&#10;Description generated with high confidence">
            <a:extLst>
              <a:ext uri="{FF2B5EF4-FFF2-40B4-BE49-F238E27FC236}">
                <a16:creationId xmlns:a16="http://schemas.microsoft.com/office/drawing/2014/main" id="{7D395335-2AD7-4D6B-9D17-1951BCD54CCC}"/>
              </a:ext>
            </a:extLst>
          </p:cNvPr>
          <p:cNvPicPr>
            <a:picLocks noChangeAspect="1"/>
          </p:cNvPicPr>
          <p:nvPr/>
        </p:nvPicPr>
        <p:blipFill rotWithShape="1">
          <a:blip r:embed="rId3">
            <a:biLevel thresh="25000"/>
            <a:extLst>
              <a:ext uri="{BEBA8EAE-BF5A-486C-A8C5-ECC9F3942E4B}">
                <a14:imgProps xmlns:a14="http://schemas.microsoft.com/office/drawing/2010/main">
                  <a14:imgLayer r:embed="rId4">
                    <a14:imgEffect>
                      <a14:backgroundRemoval t="25000" b="73148" l="3006" r="28324">
                        <a14:foregroundMark x1="9017" y1="33333" x2="9017" y2="33333"/>
                        <a14:foregroundMark x1="3699" y1="48843" x2="3699" y2="48843"/>
                        <a14:foregroundMark x1="16994" y1="46296" x2="16994" y2="46296"/>
                        <a14:foregroundMark x1="22543" y1="47222" x2="22543" y2="47222"/>
                        <a14:foregroundMark x1="28324" y1="49306" x2="28324" y2="49306"/>
                        <a14:foregroundMark x1="27514" y1="50926" x2="27514" y2="50926"/>
                        <a14:foregroundMark x1="23353" y1="50463" x2="23353" y2="50463"/>
                        <a14:foregroundMark x1="18844" y1="70602" x2="18844" y2="70602"/>
                        <a14:foregroundMark x1="19884" y1="73148" x2="19884" y2="73148"/>
                        <a14:foregroundMark x1="9480" y1="62037" x2="9480" y2="62037"/>
                        <a14:foregroundMark x1="13757" y1="64120" x2="13757" y2="64120"/>
                        <a14:foregroundMark x1="18266" y1="46065" x2="18266" y2="46065"/>
                      </a14:backgroundRemoval>
                    </a14:imgEffect>
                  </a14:imgLayer>
                </a14:imgProps>
              </a:ext>
              <a:ext uri="{28A0092B-C50C-407E-A947-70E740481C1C}">
                <a14:useLocalDpi xmlns:a14="http://schemas.microsoft.com/office/drawing/2010/main" val="0"/>
              </a:ext>
            </a:extLst>
          </a:blip>
          <a:srcRect t="19761" r="69255" b="23258"/>
          <a:stretch/>
        </p:blipFill>
        <p:spPr>
          <a:xfrm>
            <a:off x="7985760" y="5754689"/>
            <a:ext cx="1109472" cy="1026922"/>
          </a:xfrm>
          <a:prstGeom prst="rect">
            <a:avLst/>
          </a:prstGeom>
        </p:spPr>
      </p:pic>
    </p:spTree>
    <p:extLst>
      <p:ext uri="{BB962C8B-B14F-4D97-AF65-F5344CB8AC3E}">
        <p14:creationId xmlns:p14="http://schemas.microsoft.com/office/powerpoint/2010/main" val="1298456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D5323-7E30-4079-AC2B-D659F40BFFF3}"/>
              </a:ext>
            </a:extLst>
          </p:cNvPr>
          <p:cNvSpPr>
            <a:spLocks noGrp="1"/>
          </p:cNvSpPr>
          <p:nvPr>
            <p:ph type="title"/>
          </p:nvPr>
        </p:nvSpPr>
        <p:spPr/>
        <p:txBody>
          <a:bodyPr/>
          <a:lstStyle/>
          <a:p>
            <a:r>
              <a:rPr lang="en-US" dirty="0"/>
              <a:t>Existing Experiences</a:t>
            </a:r>
          </a:p>
        </p:txBody>
      </p:sp>
      <p:sp>
        <p:nvSpPr>
          <p:cNvPr id="7" name="Text Placeholder 6">
            <a:extLst>
              <a:ext uri="{FF2B5EF4-FFF2-40B4-BE49-F238E27FC236}">
                <a16:creationId xmlns:a16="http://schemas.microsoft.com/office/drawing/2014/main" id="{5FB41726-6AFC-422C-9FC3-279E178186D4}"/>
              </a:ext>
            </a:extLst>
          </p:cNvPr>
          <p:cNvSpPr>
            <a:spLocks noGrp="1"/>
          </p:cNvSpPr>
          <p:nvPr>
            <p:ph type="body" sz="quarter" idx="13"/>
          </p:nvPr>
        </p:nvSpPr>
        <p:spPr/>
        <p:txBody>
          <a:bodyPr>
            <a:normAutofit fontScale="77500" lnSpcReduction="20000"/>
          </a:bodyPr>
          <a:lstStyle/>
          <a:p>
            <a:r>
              <a:rPr lang="en-US" b="1" dirty="0"/>
              <a:t>What word or phrase best describes your EXISTING experience with our town forest?</a:t>
            </a:r>
          </a:p>
        </p:txBody>
      </p:sp>
      <p:pic>
        <p:nvPicPr>
          <p:cNvPr id="6" name="Picture 5">
            <a:extLst>
              <a:ext uri="{FF2B5EF4-FFF2-40B4-BE49-F238E27FC236}">
                <a16:creationId xmlns:a16="http://schemas.microsoft.com/office/drawing/2014/main" id="{6AC5E928-1F20-408E-893F-E72F52E627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90689"/>
            <a:ext cx="5943600" cy="4457700"/>
          </a:xfrm>
          <a:prstGeom prst="rect">
            <a:avLst/>
          </a:prstGeom>
          <a:noFill/>
          <a:ln>
            <a:noFill/>
          </a:ln>
        </p:spPr>
      </p:pic>
      <p:sp>
        <p:nvSpPr>
          <p:cNvPr id="3" name="TextBox 2">
            <a:extLst>
              <a:ext uri="{FF2B5EF4-FFF2-40B4-BE49-F238E27FC236}">
                <a16:creationId xmlns:a16="http://schemas.microsoft.com/office/drawing/2014/main" id="{CD100570-8042-4F51-8DB3-F9A27D522AFF}"/>
              </a:ext>
            </a:extLst>
          </p:cNvPr>
          <p:cNvSpPr txBox="1"/>
          <p:nvPr/>
        </p:nvSpPr>
        <p:spPr>
          <a:xfrm>
            <a:off x="3630967" y="3053918"/>
            <a:ext cx="2325950" cy="646331"/>
          </a:xfrm>
          <a:prstGeom prst="rect">
            <a:avLst/>
          </a:prstGeom>
          <a:solidFill>
            <a:schemeClr val="bg1"/>
          </a:solidFill>
        </p:spPr>
        <p:txBody>
          <a:bodyPr wrap="square" rtlCol="0">
            <a:spAutoFit/>
          </a:bodyPr>
          <a:lstStyle/>
          <a:p>
            <a:r>
              <a:rPr lang="en-US" dirty="0"/>
              <a:t>Paste in visioning word cloud</a:t>
            </a:r>
          </a:p>
        </p:txBody>
      </p:sp>
    </p:spTree>
    <p:extLst>
      <p:ext uri="{BB962C8B-B14F-4D97-AF65-F5344CB8AC3E}">
        <p14:creationId xmlns:p14="http://schemas.microsoft.com/office/powerpoint/2010/main" val="539333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D5323-7E30-4079-AC2B-D659F40BFFF3}"/>
              </a:ext>
            </a:extLst>
          </p:cNvPr>
          <p:cNvSpPr>
            <a:spLocks noGrp="1"/>
          </p:cNvSpPr>
          <p:nvPr>
            <p:ph type="title"/>
          </p:nvPr>
        </p:nvSpPr>
        <p:spPr/>
        <p:txBody>
          <a:bodyPr/>
          <a:lstStyle/>
          <a:p>
            <a:r>
              <a:rPr lang="en-US" dirty="0"/>
              <a:t>Future Experiences</a:t>
            </a:r>
          </a:p>
        </p:txBody>
      </p:sp>
      <p:sp>
        <p:nvSpPr>
          <p:cNvPr id="7" name="Text Placeholder 6">
            <a:extLst>
              <a:ext uri="{FF2B5EF4-FFF2-40B4-BE49-F238E27FC236}">
                <a16:creationId xmlns:a16="http://schemas.microsoft.com/office/drawing/2014/main" id="{5FB41726-6AFC-422C-9FC3-279E178186D4}"/>
              </a:ext>
            </a:extLst>
          </p:cNvPr>
          <p:cNvSpPr>
            <a:spLocks noGrp="1"/>
          </p:cNvSpPr>
          <p:nvPr>
            <p:ph type="body" sz="quarter" idx="13"/>
          </p:nvPr>
        </p:nvSpPr>
        <p:spPr/>
        <p:txBody>
          <a:bodyPr>
            <a:normAutofit fontScale="70000" lnSpcReduction="20000"/>
          </a:bodyPr>
          <a:lstStyle/>
          <a:p>
            <a:r>
              <a:rPr lang="en-US" b="1" dirty="0"/>
              <a:t>What word or phrase best describes your DESIRED FUTURE experience with our town forest?</a:t>
            </a:r>
          </a:p>
        </p:txBody>
      </p:sp>
      <p:pic>
        <p:nvPicPr>
          <p:cNvPr id="5" name="Picture 4">
            <a:extLst>
              <a:ext uri="{FF2B5EF4-FFF2-40B4-BE49-F238E27FC236}">
                <a16:creationId xmlns:a16="http://schemas.microsoft.com/office/drawing/2014/main" id="{15D05CFA-8A9D-420D-95CF-FBFB771CF5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9179" y="1690689"/>
            <a:ext cx="5943600" cy="4905375"/>
          </a:xfrm>
          <a:prstGeom prst="rect">
            <a:avLst/>
          </a:prstGeom>
          <a:noFill/>
          <a:ln>
            <a:noFill/>
          </a:ln>
        </p:spPr>
      </p:pic>
      <p:sp>
        <p:nvSpPr>
          <p:cNvPr id="6" name="TextBox 5">
            <a:extLst>
              <a:ext uri="{FF2B5EF4-FFF2-40B4-BE49-F238E27FC236}">
                <a16:creationId xmlns:a16="http://schemas.microsoft.com/office/drawing/2014/main" id="{1BDCA101-402D-4C7E-92DF-C178FFF2FE03}"/>
              </a:ext>
            </a:extLst>
          </p:cNvPr>
          <p:cNvSpPr txBox="1"/>
          <p:nvPr/>
        </p:nvSpPr>
        <p:spPr>
          <a:xfrm>
            <a:off x="3551068" y="3818267"/>
            <a:ext cx="2325950" cy="646331"/>
          </a:xfrm>
          <a:prstGeom prst="rect">
            <a:avLst/>
          </a:prstGeom>
          <a:solidFill>
            <a:schemeClr val="bg1"/>
          </a:solidFill>
        </p:spPr>
        <p:txBody>
          <a:bodyPr wrap="square" rtlCol="0">
            <a:spAutoFit/>
          </a:bodyPr>
          <a:lstStyle/>
          <a:p>
            <a:r>
              <a:rPr lang="en-US" dirty="0"/>
              <a:t>Paste in visioning word cloud</a:t>
            </a:r>
          </a:p>
        </p:txBody>
      </p:sp>
    </p:spTree>
    <p:extLst>
      <p:ext uri="{BB962C8B-B14F-4D97-AF65-F5344CB8AC3E}">
        <p14:creationId xmlns:p14="http://schemas.microsoft.com/office/powerpoint/2010/main" val="137470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D5323-7E30-4079-AC2B-D659F40BFFF3}"/>
              </a:ext>
            </a:extLst>
          </p:cNvPr>
          <p:cNvSpPr>
            <a:spLocks noGrp="1"/>
          </p:cNvSpPr>
          <p:nvPr>
            <p:ph type="title"/>
          </p:nvPr>
        </p:nvSpPr>
        <p:spPr>
          <a:xfrm>
            <a:off x="628650" y="0"/>
            <a:ext cx="7886700" cy="1325563"/>
          </a:xfrm>
        </p:spPr>
        <p:txBody>
          <a:bodyPr/>
          <a:lstStyle/>
          <a:p>
            <a:r>
              <a:rPr lang="en-US" dirty="0"/>
              <a:t>Management Balance</a:t>
            </a:r>
          </a:p>
        </p:txBody>
      </p:sp>
      <p:sp>
        <p:nvSpPr>
          <p:cNvPr id="3" name="Content Placeholder 2">
            <a:extLst>
              <a:ext uri="{FF2B5EF4-FFF2-40B4-BE49-F238E27FC236}">
                <a16:creationId xmlns:a16="http://schemas.microsoft.com/office/drawing/2014/main" id="{98A467C9-D483-4FF9-9BE7-E57C3D5282F0}"/>
              </a:ext>
            </a:extLst>
          </p:cNvPr>
          <p:cNvSpPr>
            <a:spLocks noGrp="1"/>
          </p:cNvSpPr>
          <p:nvPr>
            <p:ph idx="1"/>
          </p:nvPr>
        </p:nvSpPr>
        <p:spPr>
          <a:xfrm>
            <a:off x="628650" y="1453036"/>
            <a:ext cx="7654216" cy="1916407"/>
          </a:xfrm>
        </p:spPr>
        <p:txBody>
          <a:bodyPr>
            <a:normAutofit/>
          </a:bodyPr>
          <a:lstStyle/>
          <a:p>
            <a:pPr marL="0" indent="0">
              <a:lnSpc>
                <a:spcPct val="110000"/>
              </a:lnSpc>
              <a:buNone/>
            </a:pPr>
            <a:r>
              <a:rPr lang="en-US" dirty="0"/>
              <a:t>INSERT Management Balance Summary</a:t>
            </a:r>
          </a:p>
        </p:txBody>
      </p:sp>
      <p:sp>
        <p:nvSpPr>
          <p:cNvPr id="4" name="Text Placeholder 3">
            <a:extLst>
              <a:ext uri="{FF2B5EF4-FFF2-40B4-BE49-F238E27FC236}">
                <a16:creationId xmlns:a16="http://schemas.microsoft.com/office/drawing/2014/main" id="{CCC8F370-2A05-4CEF-92B5-A7292041F8CE}"/>
              </a:ext>
            </a:extLst>
          </p:cNvPr>
          <p:cNvSpPr>
            <a:spLocks noGrp="1"/>
          </p:cNvSpPr>
          <p:nvPr>
            <p:ph type="body" sz="quarter" idx="13"/>
          </p:nvPr>
        </p:nvSpPr>
        <p:spPr>
          <a:xfrm>
            <a:off x="0" y="1042035"/>
            <a:ext cx="9144000" cy="327170"/>
          </a:xfrm>
        </p:spPr>
        <p:txBody>
          <a:bodyPr>
            <a:noAutofit/>
          </a:bodyPr>
          <a:lstStyle/>
          <a:p>
            <a:r>
              <a:rPr lang="en-US" b="1" dirty="0"/>
              <a:t>Where should the management focus fall for the forests in your community?</a:t>
            </a:r>
          </a:p>
        </p:txBody>
      </p:sp>
      <p:sp>
        <p:nvSpPr>
          <p:cNvPr id="9" name="Text Placeholder 3">
            <a:extLst>
              <a:ext uri="{FF2B5EF4-FFF2-40B4-BE49-F238E27FC236}">
                <a16:creationId xmlns:a16="http://schemas.microsoft.com/office/drawing/2014/main" id="{CEB9F0F9-E930-41A3-A856-43DB20F08856}"/>
              </a:ext>
            </a:extLst>
          </p:cNvPr>
          <p:cNvSpPr txBox="1">
            <a:spLocks/>
          </p:cNvSpPr>
          <p:nvPr/>
        </p:nvSpPr>
        <p:spPr>
          <a:xfrm>
            <a:off x="714550" y="5961573"/>
            <a:ext cx="3347085" cy="3149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Workshop Participants</a:t>
            </a:r>
          </a:p>
        </p:txBody>
      </p:sp>
      <p:sp>
        <p:nvSpPr>
          <p:cNvPr id="11" name="Text Placeholder 3">
            <a:extLst>
              <a:ext uri="{FF2B5EF4-FFF2-40B4-BE49-F238E27FC236}">
                <a16:creationId xmlns:a16="http://schemas.microsoft.com/office/drawing/2014/main" id="{B05C5E7F-3D69-4D17-A508-E82A976FDC9E}"/>
              </a:ext>
            </a:extLst>
          </p:cNvPr>
          <p:cNvSpPr txBox="1">
            <a:spLocks/>
          </p:cNvSpPr>
          <p:nvPr/>
        </p:nvSpPr>
        <p:spPr>
          <a:xfrm>
            <a:off x="4842360" y="5961573"/>
            <a:ext cx="3440505" cy="3149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dirty="0">
                <a:solidFill>
                  <a:schemeClr val="accent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Survey Respondents</a:t>
            </a:r>
          </a:p>
        </p:txBody>
      </p:sp>
      <p:pic>
        <p:nvPicPr>
          <p:cNvPr id="13" name="Picture 12">
            <a:extLst>
              <a:ext uri="{FF2B5EF4-FFF2-40B4-BE49-F238E27FC236}">
                <a16:creationId xmlns:a16="http://schemas.microsoft.com/office/drawing/2014/main" id="{3CFE7331-9451-46A4-86A7-01BB1F231D78}"/>
              </a:ext>
            </a:extLst>
          </p:cNvPr>
          <p:cNvPicPr/>
          <p:nvPr/>
        </p:nvPicPr>
        <p:blipFill>
          <a:blip r:embed="rId2">
            <a:extLst>
              <a:ext uri="{28A0092B-C50C-407E-A947-70E740481C1C}">
                <a14:useLocalDpi xmlns:a14="http://schemas.microsoft.com/office/drawing/2010/main" val="0"/>
              </a:ext>
            </a:extLst>
          </a:blip>
          <a:stretch>
            <a:fillRect/>
          </a:stretch>
        </p:blipFill>
        <p:spPr>
          <a:xfrm>
            <a:off x="4842361" y="3418680"/>
            <a:ext cx="3347086" cy="2409825"/>
          </a:xfrm>
          <a:prstGeom prst="rect">
            <a:avLst/>
          </a:prstGeom>
        </p:spPr>
      </p:pic>
      <p:pic>
        <p:nvPicPr>
          <p:cNvPr id="14" name="Picture 13">
            <a:extLst>
              <a:ext uri="{FF2B5EF4-FFF2-40B4-BE49-F238E27FC236}">
                <a16:creationId xmlns:a16="http://schemas.microsoft.com/office/drawing/2014/main" id="{9B0F0115-A9C1-4A27-B354-5F5B642D4D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550" y="3423760"/>
            <a:ext cx="3347085" cy="2409825"/>
          </a:xfrm>
          <a:prstGeom prst="rect">
            <a:avLst/>
          </a:prstGeom>
          <a:noFill/>
          <a:ln>
            <a:noFill/>
          </a:ln>
        </p:spPr>
      </p:pic>
      <p:sp>
        <p:nvSpPr>
          <p:cNvPr id="10" name="TextBox 9">
            <a:extLst>
              <a:ext uri="{FF2B5EF4-FFF2-40B4-BE49-F238E27FC236}">
                <a16:creationId xmlns:a16="http://schemas.microsoft.com/office/drawing/2014/main" id="{7B169BF6-4B51-423A-AE0D-58EEE3C77976}"/>
              </a:ext>
            </a:extLst>
          </p:cNvPr>
          <p:cNvSpPr txBox="1"/>
          <p:nvPr/>
        </p:nvSpPr>
        <p:spPr>
          <a:xfrm>
            <a:off x="1225117" y="3977261"/>
            <a:ext cx="2325950" cy="923330"/>
          </a:xfrm>
          <a:prstGeom prst="rect">
            <a:avLst/>
          </a:prstGeom>
          <a:solidFill>
            <a:schemeClr val="bg1"/>
          </a:solidFill>
        </p:spPr>
        <p:txBody>
          <a:bodyPr wrap="square" rtlCol="0">
            <a:spAutoFit/>
          </a:bodyPr>
          <a:lstStyle/>
          <a:p>
            <a:r>
              <a:rPr lang="en-US" dirty="0"/>
              <a:t>Paste in management balance board</a:t>
            </a:r>
          </a:p>
        </p:txBody>
      </p:sp>
      <p:sp>
        <p:nvSpPr>
          <p:cNvPr id="12" name="TextBox 11">
            <a:extLst>
              <a:ext uri="{FF2B5EF4-FFF2-40B4-BE49-F238E27FC236}">
                <a16:creationId xmlns:a16="http://schemas.microsoft.com/office/drawing/2014/main" id="{3948FE53-556F-4E3B-94EA-D97C7D3F6E7D}"/>
              </a:ext>
            </a:extLst>
          </p:cNvPr>
          <p:cNvSpPr txBox="1"/>
          <p:nvPr/>
        </p:nvSpPr>
        <p:spPr>
          <a:xfrm>
            <a:off x="5770486" y="4465721"/>
            <a:ext cx="2325950" cy="923330"/>
          </a:xfrm>
          <a:prstGeom prst="rect">
            <a:avLst/>
          </a:prstGeom>
          <a:solidFill>
            <a:schemeClr val="bg1"/>
          </a:solidFill>
        </p:spPr>
        <p:txBody>
          <a:bodyPr wrap="square" rtlCol="0">
            <a:spAutoFit/>
          </a:bodyPr>
          <a:lstStyle/>
          <a:p>
            <a:r>
              <a:rPr lang="en-US" dirty="0"/>
              <a:t>Paste in management focus table</a:t>
            </a:r>
          </a:p>
        </p:txBody>
      </p:sp>
    </p:spTree>
    <p:extLst>
      <p:ext uri="{BB962C8B-B14F-4D97-AF65-F5344CB8AC3E}">
        <p14:creationId xmlns:p14="http://schemas.microsoft.com/office/powerpoint/2010/main" val="909517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83EF-46C1-460D-86B6-AD1A039E28AE}"/>
              </a:ext>
            </a:extLst>
          </p:cNvPr>
          <p:cNvSpPr>
            <a:spLocks noGrp="1"/>
          </p:cNvSpPr>
          <p:nvPr>
            <p:ph type="title"/>
          </p:nvPr>
        </p:nvSpPr>
        <p:spPr>
          <a:xfrm>
            <a:off x="593971" y="0"/>
            <a:ext cx="7886700" cy="1002280"/>
          </a:xfrm>
        </p:spPr>
        <p:txBody>
          <a:bodyPr/>
          <a:lstStyle/>
          <a:p>
            <a:r>
              <a:rPr lang="en-US" dirty="0"/>
              <a:t>Key Attributes</a:t>
            </a:r>
          </a:p>
        </p:txBody>
      </p:sp>
      <p:sp>
        <p:nvSpPr>
          <p:cNvPr id="3" name="Content Placeholder 2">
            <a:extLst>
              <a:ext uri="{FF2B5EF4-FFF2-40B4-BE49-F238E27FC236}">
                <a16:creationId xmlns:a16="http://schemas.microsoft.com/office/drawing/2014/main" id="{6BEBD0F9-7208-49C2-A34D-33BC36CC92C5}"/>
              </a:ext>
            </a:extLst>
          </p:cNvPr>
          <p:cNvSpPr>
            <a:spLocks noGrp="1"/>
          </p:cNvSpPr>
          <p:nvPr>
            <p:ph idx="1"/>
          </p:nvPr>
        </p:nvSpPr>
        <p:spPr>
          <a:xfrm>
            <a:off x="559293" y="1500327"/>
            <a:ext cx="7956057" cy="2086252"/>
          </a:xfrm>
        </p:spPr>
        <p:txBody>
          <a:bodyPr numCol="2">
            <a:noAutofit/>
          </a:bodyPr>
          <a:lstStyle/>
          <a:p>
            <a:pPr lvl="0"/>
            <a:r>
              <a:rPr lang="en-US" sz="1400" dirty="0"/>
              <a:t>Paste List of Key Attributes developed during vision framework process</a:t>
            </a:r>
          </a:p>
        </p:txBody>
      </p:sp>
      <p:sp>
        <p:nvSpPr>
          <p:cNvPr id="4" name="Text Placeholder 3">
            <a:extLst>
              <a:ext uri="{FF2B5EF4-FFF2-40B4-BE49-F238E27FC236}">
                <a16:creationId xmlns:a16="http://schemas.microsoft.com/office/drawing/2014/main" id="{E2C94F2C-BA0A-43A6-9CF2-77AA882F0299}"/>
              </a:ext>
            </a:extLst>
          </p:cNvPr>
          <p:cNvSpPr>
            <a:spLocks noGrp="1"/>
          </p:cNvSpPr>
          <p:nvPr>
            <p:ph type="body" sz="quarter" idx="13"/>
          </p:nvPr>
        </p:nvSpPr>
        <p:spPr>
          <a:xfrm>
            <a:off x="628650" y="865955"/>
            <a:ext cx="7886700" cy="634372"/>
          </a:xfrm>
        </p:spPr>
        <p:txBody>
          <a:bodyPr>
            <a:normAutofit/>
          </a:bodyPr>
          <a:lstStyle/>
          <a:p>
            <a:r>
              <a:rPr lang="en-US" sz="1600" b="1" dirty="0"/>
              <a:t>Words or short phrases that communicate what the community believes are the ideal conditions for outdoor and forest-based recreation in the community</a:t>
            </a:r>
          </a:p>
        </p:txBody>
      </p:sp>
    </p:spTree>
    <p:extLst>
      <p:ext uri="{BB962C8B-B14F-4D97-AF65-F5344CB8AC3E}">
        <p14:creationId xmlns:p14="http://schemas.microsoft.com/office/powerpoint/2010/main" val="4151235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56A75-A49D-44F7-9EA5-0B1D18FBC603}"/>
              </a:ext>
            </a:extLst>
          </p:cNvPr>
          <p:cNvSpPr/>
          <p:nvPr/>
        </p:nvSpPr>
        <p:spPr>
          <a:xfrm>
            <a:off x="0" y="8313"/>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C0F82-8A47-42AB-A43D-2F8D989EE644}"/>
              </a:ext>
            </a:extLst>
          </p:cNvPr>
          <p:cNvSpPr>
            <a:spLocks noGrp="1"/>
          </p:cNvSpPr>
          <p:nvPr>
            <p:ph type="title"/>
          </p:nvPr>
        </p:nvSpPr>
        <p:spPr>
          <a:xfrm>
            <a:off x="0" y="2923852"/>
            <a:ext cx="9144000" cy="1026922"/>
          </a:xfrm>
        </p:spPr>
        <p:txBody>
          <a:bodyPr>
            <a:normAutofit/>
          </a:bodyPr>
          <a:lstStyle/>
          <a:p>
            <a:pPr algn="ctr"/>
            <a:r>
              <a:rPr lang="en-US" dirty="0">
                <a:solidFill>
                  <a:schemeClr val="bg1"/>
                </a:solidFill>
              </a:rPr>
              <a:t>Strategies</a:t>
            </a:r>
          </a:p>
        </p:txBody>
      </p:sp>
      <p:pic>
        <p:nvPicPr>
          <p:cNvPr id="6" name="Picture 5" descr="A close up of a logo&#10;&#10;Description generated with high confidence">
            <a:extLst>
              <a:ext uri="{FF2B5EF4-FFF2-40B4-BE49-F238E27FC236}">
                <a16:creationId xmlns:a16="http://schemas.microsoft.com/office/drawing/2014/main" id="{7D395335-2AD7-4D6B-9D17-1951BCD54CCC}"/>
              </a:ext>
            </a:extLst>
          </p:cNvPr>
          <p:cNvPicPr>
            <a:picLocks noChangeAspect="1"/>
          </p:cNvPicPr>
          <p:nvPr/>
        </p:nvPicPr>
        <p:blipFill rotWithShape="1">
          <a:blip r:embed="rId3">
            <a:biLevel thresh="25000"/>
            <a:extLst>
              <a:ext uri="{BEBA8EAE-BF5A-486C-A8C5-ECC9F3942E4B}">
                <a14:imgProps xmlns:a14="http://schemas.microsoft.com/office/drawing/2010/main">
                  <a14:imgLayer r:embed="rId4">
                    <a14:imgEffect>
                      <a14:backgroundRemoval t="25000" b="73148" l="3006" r="28324">
                        <a14:foregroundMark x1="9017" y1="33333" x2="9017" y2="33333"/>
                        <a14:foregroundMark x1="3699" y1="48843" x2="3699" y2="48843"/>
                        <a14:foregroundMark x1="16994" y1="46296" x2="16994" y2="46296"/>
                        <a14:foregroundMark x1="22543" y1="47222" x2="22543" y2="47222"/>
                        <a14:foregroundMark x1="28324" y1="49306" x2="28324" y2="49306"/>
                        <a14:foregroundMark x1="27514" y1="50926" x2="27514" y2="50926"/>
                        <a14:foregroundMark x1="23353" y1="50463" x2="23353" y2="50463"/>
                        <a14:foregroundMark x1="18844" y1="70602" x2="18844" y2="70602"/>
                        <a14:foregroundMark x1="19884" y1="73148" x2="19884" y2="73148"/>
                        <a14:foregroundMark x1="9480" y1="62037" x2="9480" y2="62037"/>
                        <a14:foregroundMark x1="13757" y1="64120" x2="13757" y2="64120"/>
                        <a14:foregroundMark x1="18266" y1="46065" x2="18266" y2="46065"/>
                      </a14:backgroundRemoval>
                    </a14:imgEffect>
                  </a14:imgLayer>
                </a14:imgProps>
              </a:ext>
              <a:ext uri="{28A0092B-C50C-407E-A947-70E740481C1C}">
                <a14:useLocalDpi xmlns:a14="http://schemas.microsoft.com/office/drawing/2010/main" val="0"/>
              </a:ext>
            </a:extLst>
          </a:blip>
          <a:srcRect t="19761" r="69255" b="23258"/>
          <a:stretch/>
        </p:blipFill>
        <p:spPr>
          <a:xfrm>
            <a:off x="7985760" y="5754689"/>
            <a:ext cx="1109472" cy="1026922"/>
          </a:xfrm>
          <a:prstGeom prst="rect">
            <a:avLst/>
          </a:prstGeom>
        </p:spPr>
      </p:pic>
    </p:spTree>
    <p:extLst>
      <p:ext uri="{BB962C8B-B14F-4D97-AF65-F5344CB8AC3E}">
        <p14:creationId xmlns:p14="http://schemas.microsoft.com/office/powerpoint/2010/main" val="416958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023F-06FC-4988-AA9C-ABA6F034F70C}"/>
              </a:ext>
            </a:extLst>
          </p:cNvPr>
          <p:cNvSpPr>
            <a:spLocks noGrp="1"/>
          </p:cNvSpPr>
          <p:nvPr>
            <p:ph type="title"/>
          </p:nvPr>
        </p:nvSpPr>
        <p:spPr>
          <a:xfrm>
            <a:off x="760136" y="248503"/>
            <a:ext cx="7886700" cy="1003177"/>
          </a:xfrm>
        </p:spPr>
        <p:txBody>
          <a:bodyPr>
            <a:normAutofit/>
          </a:bodyPr>
          <a:lstStyle/>
          <a:p>
            <a:r>
              <a:rPr lang="en-US" dirty="0"/>
              <a:t>Top Priority Strategies</a:t>
            </a:r>
          </a:p>
        </p:txBody>
      </p:sp>
      <p:sp>
        <p:nvSpPr>
          <p:cNvPr id="6" name="Content Placeholder 2">
            <a:extLst>
              <a:ext uri="{FF2B5EF4-FFF2-40B4-BE49-F238E27FC236}">
                <a16:creationId xmlns:a16="http://schemas.microsoft.com/office/drawing/2014/main" id="{241FF7FB-7093-4131-B990-93F9927E91FC}"/>
              </a:ext>
            </a:extLst>
          </p:cNvPr>
          <p:cNvSpPr>
            <a:spLocks noGrp="1"/>
          </p:cNvSpPr>
          <p:nvPr>
            <p:ph idx="1"/>
          </p:nvPr>
        </p:nvSpPr>
        <p:spPr>
          <a:xfrm>
            <a:off x="535235" y="1535838"/>
            <a:ext cx="4338606" cy="4500978"/>
          </a:xfrm>
        </p:spPr>
        <p:txBody>
          <a:bodyPr>
            <a:normAutofit/>
          </a:bodyPr>
          <a:lstStyle/>
          <a:p>
            <a:pPr lvl="0">
              <a:lnSpc>
                <a:spcPct val="120000"/>
              </a:lnSpc>
            </a:pPr>
            <a:r>
              <a:rPr lang="en-US" dirty="0"/>
              <a:t>List top 5-7 priorities</a:t>
            </a:r>
          </a:p>
        </p:txBody>
      </p:sp>
      <p:pic>
        <p:nvPicPr>
          <p:cNvPr id="8" name="Picture 2" descr="https://s-i.huffpost.com/gen/1381759/images/o-VERMONT-FOREST-facebook.jpg">
            <a:extLst>
              <a:ext uri="{FF2B5EF4-FFF2-40B4-BE49-F238E27FC236}">
                <a16:creationId xmlns:a16="http://schemas.microsoft.com/office/drawing/2014/main" id="{A6BD8BF2-1F40-4836-BD4D-57EB0CC4E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263" y="2747710"/>
            <a:ext cx="4154467" cy="207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1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56A75-A49D-44F7-9EA5-0B1D18FBC603}"/>
              </a:ext>
            </a:extLst>
          </p:cNvPr>
          <p:cNvSpPr/>
          <p:nvPr/>
        </p:nvSpPr>
        <p:spPr>
          <a:xfrm>
            <a:off x="0" y="8313"/>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C0F82-8A47-42AB-A43D-2F8D989EE644}"/>
              </a:ext>
            </a:extLst>
          </p:cNvPr>
          <p:cNvSpPr>
            <a:spLocks noGrp="1"/>
          </p:cNvSpPr>
          <p:nvPr>
            <p:ph type="title"/>
          </p:nvPr>
        </p:nvSpPr>
        <p:spPr>
          <a:xfrm>
            <a:off x="0" y="2932241"/>
            <a:ext cx="9144000" cy="1026922"/>
          </a:xfrm>
        </p:spPr>
        <p:txBody>
          <a:bodyPr>
            <a:normAutofit/>
          </a:bodyPr>
          <a:lstStyle/>
          <a:p>
            <a:r>
              <a:rPr lang="en-US" dirty="0">
                <a:solidFill>
                  <a:schemeClr val="bg1"/>
                </a:solidFill>
              </a:rPr>
              <a:t>Questions?</a:t>
            </a:r>
          </a:p>
        </p:txBody>
      </p:sp>
      <p:pic>
        <p:nvPicPr>
          <p:cNvPr id="6" name="Picture 5" descr="A close up of a logo&#10;&#10;Description generated with high confidence">
            <a:extLst>
              <a:ext uri="{FF2B5EF4-FFF2-40B4-BE49-F238E27FC236}">
                <a16:creationId xmlns:a16="http://schemas.microsoft.com/office/drawing/2014/main" id="{7D395335-2AD7-4D6B-9D17-1951BCD54CCC}"/>
              </a:ext>
            </a:extLst>
          </p:cNvPr>
          <p:cNvPicPr>
            <a:picLocks noChangeAspect="1"/>
          </p:cNvPicPr>
          <p:nvPr/>
        </p:nvPicPr>
        <p:blipFill rotWithShape="1">
          <a:blip r:embed="rId2">
            <a:biLevel thresh="25000"/>
            <a:extLst>
              <a:ext uri="{BEBA8EAE-BF5A-486C-A8C5-ECC9F3942E4B}">
                <a14:imgProps xmlns:a14="http://schemas.microsoft.com/office/drawing/2010/main">
                  <a14:imgLayer r:embed="rId3">
                    <a14:imgEffect>
                      <a14:backgroundRemoval t="25000" b="73148" l="3006" r="28324">
                        <a14:foregroundMark x1="9017" y1="33333" x2="9017" y2="33333"/>
                        <a14:foregroundMark x1="3699" y1="48843" x2="3699" y2="48843"/>
                        <a14:foregroundMark x1="16994" y1="46296" x2="16994" y2="46296"/>
                        <a14:foregroundMark x1="22543" y1="47222" x2="22543" y2="47222"/>
                        <a14:foregroundMark x1="28324" y1="49306" x2="28324" y2="49306"/>
                        <a14:foregroundMark x1="27514" y1="50926" x2="27514" y2="50926"/>
                        <a14:foregroundMark x1="23353" y1="50463" x2="23353" y2="50463"/>
                        <a14:foregroundMark x1="18844" y1="70602" x2="18844" y2="70602"/>
                        <a14:foregroundMark x1="19884" y1="73148" x2="19884" y2="73148"/>
                        <a14:foregroundMark x1="9480" y1="62037" x2="9480" y2="62037"/>
                        <a14:foregroundMark x1="13757" y1="64120" x2="13757" y2="64120"/>
                        <a14:foregroundMark x1="18266" y1="46065" x2="18266" y2="46065"/>
                      </a14:backgroundRemoval>
                    </a14:imgEffect>
                  </a14:imgLayer>
                </a14:imgProps>
              </a:ext>
              <a:ext uri="{28A0092B-C50C-407E-A947-70E740481C1C}">
                <a14:useLocalDpi xmlns:a14="http://schemas.microsoft.com/office/drawing/2010/main" val="0"/>
              </a:ext>
            </a:extLst>
          </a:blip>
          <a:srcRect t="19761" r="69255" b="23258"/>
          <a:stretch/>
        </p:blipFill>
        <p:spPr>
          <a:xfrm>
            <a:off x="7985760" y="5754689"/>
            <a:ext cx="1109472" cy="1026922"/>
          </a:xfrm>
          <a:prstGeom prst="rect">
            <a:avLst/>
          </a:prstGeom>
        </p:spPr>
      </p:pic>
    </p:spTree>
    <p:extLst>
      <p:ext uri="{BB962C8B-B14F-4D97-AF65-F5344CB8AC3E}">
        <p14:creationId xmlns:p14="http://schemas.microsoft.com/office/powerpoint/2010/main" val="3775350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DE319F5-F299-4B42-BA64-19E201A20A84}"/>
              </a:ext>
            </a:extLst>
          </p:cNvPr>
          <p:cNvSpPr txBox="1"/>
          <p:nvPr/>
        </p:nvSpPr>
        <p:spPr>
          <a:xfrm>
            <a:off x="7454096" y="5087389"/>
            <a:ext cx="1689904" cy="1770611"/>
          </a:xfrm>
          <a:prstGeom prst="rect">
            <a:avLst/>
          </a:prstGeom>
          <a:solidFill>
            <a:schemeClr val="bg1"/>
          </a:solidFill>
        </p:spPr>
        <p:txBody>
          <a:bodyPr wrap="square" rtlCol="0">
            <a:spAutoFit/>
          </a:bodyPr>
          <a:lstStyle/>
          <a:p>
            <a:endParaRPr lang="en-US" dirty="0"/>
          </a:p>
        </p:txBody>
      </p:sp>
      <p:pic>
        <p:nvPicPr>
          <p:cNvPr id="1030" name="Picture 6" descr="http://www.rutlandeconomy.com/wp-content/uploads/2014/08/Vermont-Agency-of-Commerce-and-community-development.jpg">
            <a:extLst>
              <a:ext uri="{FF2B5EF4-FFF2-40B4-BE49-F238E27FC236}">
                <a16:creationId xmlns:a16="http://schemas.microsoft.com/office/drawing/2014/main" id="{9DEA7DE2-3EF3-4111-99FE-EC5B48FF6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727" y="4307861"/>
            <a:ext cx="2915273" cy="13743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11E0BC2-1101-433D-B32C-F1DAD062189B}"/>
              </a:ext>
            </a:extLst>
          </p:cNvPr>
          <p:cNvSpPr>
            <a:spLocks noGrp="1"/>
          </p:cNvSpPr>
          <p:nvPr>
            <p:ph type="ctrTitle"/>
          </p:nvPr>
        </p:nvSpPr>
        <p:spPr>
          <a:xfrm>
            <a:off x="685800" y="2514478"/>
            <a:ext cx="7772400" cy="1235174"/>
          </a:xfrm>
        </p:spPr>
        <p:txBody>
          <a:bodyPr>
            <a:normAutofit/>
          </a:bodyPr>
          <a:lstStyle/>
          <a:p>
            <a:r>
              <a:rPr lang="en-US" sz="8000" dirty="0"/>
              <a:t>Thank You!!!!!</a:t>
            </a:r>
          </a:p>
        </p:txBody>
      </p:sp>
      <p:sp>
        <p:nvSpPr>
          <p:cNvPr id="4" name="Rectangle 3">
            <a:extLst>
              <a:ext uri="{FF2B5EF4-FFF2-40B4-BE49-F238E27FC236}">
                <a16:creationId xmlns:a16="http://schemas.microsoft.com/office/drawing/2014/main" id="{F684F785-2CEB-46A9-B945-7AE94E9EB191}"/>
              </a:ext>
            </a:extLst>
          </p:cNvPr>
          <p:cNvSpPr/>
          <p:nvPr/>
        </p:nvSpPr>
        <p:spPr>
          <a:xfrm>
            <a:off x="0" y="0"/>
            <a:ext cx="9144000" cy="106734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7353F04-DE55-4F46-8215-E184FB7E9D34}"/>
              </a:ext>
            </a:extLst>
          </p:cNvPr>
          <p:cNvSpPr/>
          <p:nvPr/>
        </p:nvSpPr>
        <p:spPr>
          <a:xfrm>
            <a:off x="0" y="724016"/>
            <a:ext cx="9144000" cy="3709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a:extLst>
              <a:ext uri="{FF2B5EF4-FFF2-40B4-BE49-F238E27FC236}">
                <a16:creationId xmlns:a16="http://schemas.microsoft.com/office/drawing/2014/main" id="{96D43D60-52BC-4BC7-88C6-0DB4A1EA3489}"/>
              </a:ext>
            </a:extLst>
          </p:cNvPr>
          <p:cNvPicPr>
            <a:picLocks noChangeAspect="1"/>
          </p:cNvPicPr>
          <p:nvPr/>
        </p:nvPicPr>
        <p:blipFill>
          <a:blip r:embed="rId3"/>
          <a:srcRect/>
          <a:stretch>
            <a:fillRect/>
          </a:stretch>
        </p:blipFill>
        <p:spPr bwMode="auto">
          <a:xfrm>
            <a:off x="143701" y="6240379"/>
            <a:ext cx="2429957" cy="476387"/>
          </a:xfrm>
          <a:prstGeom prst="rect">
            <a:avLst/>
          </a:prstGeom>
          <a:noFill/>
          <a:ln w="9525">
            <a:noFill/>
            <a:miter lim="800000"/>
            <a:headEnd/>
            <a:tailEnd/>
          </a:ln>
        </p:spPr>
      </p:pic>
      <p:pic>
        <p:nvPicPr>
          <p:cNvPr id="1028" name="Picture 4" descr="Image result for vt forest parks and recreation logo">
            <a:extLst>
              <a:ext uri="{FF2B5EF4-FFF2-40B4-BE49-F238E27FC236}">
                <a16:creationId xmlns:a16="http://schemas.microsoft.com/office/drawing/2014/main" id="{252FA478-23CF-46C5-BA41-E4C13FF4050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063633" y="4480675"/>
            <a:ext cx="1313660" cy="10673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65122" y="4461359"/>
            <a:ext cx="2413053" cy="1105983"/>
          </a:xfrm>
          <a:prstGeom prst="rect">
            <a:avLst/>
          </a:prstGeom>
        </p:spPr>
      </p:pic>
      <p:pic>
        <p:nvPicPr>
          <p:cNvPr id="11" name="Picture 2" descr="Arrowwood Environmental">
            <a:extLst>
              <a:ext uri="{FF2B5EF4-FFF2-40B4-BE49-F238E27FC236}">
                <a16:creationId xmlns:a16="http://schemas.microsoft.com/office/drawing/2014/main" id="{B35AD9DE-78AF-4EF5-9CFD-83E8F78FA3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6496" y="6168660"/>
            <a:ext cx="3684453" cy="48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97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56A75-A49D-44F7-9EA5-0B1D18FBC603}"/>
              </a:ext>
            </a:extLst>
          </p:cNvPr>
          <p:cNvSpPr/>
          <p:nvPr/>
        </p:nvSpPr>
        <p:spPr>
          <a:xfrm>
            <a:off x="0" y="-2128"/>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C0F82-8A47-42AB-A43D-2F8D989EE644}"/>
              </a:ext>
            </a:extLst>
          </p:cNvPr>
          <p:cNvSpPr>
            <a:spLocks noGrp="1"/>
          </p:cNvSpPr>
          <p:nvPr>
            <p:ph type="title"/>
          </p:nvPr>
        </p:nvSpPr>
        <p:spPr>
          <a:xfrm>
            <a:off x="0" y="2779528"/>
            <a:ext cx="9144000" cy="1026922"/>
          </a:xfrm>
        </p:spPr>
        <p:txBody>
          <a:bodyPr>
            <a:normAutofit/>
          </a:bodyPr>
          <a:lstStyle/>
          <a:p>
            <a:pPr algn="ctr"/>
            <a:r>
              <a:rPr lang="en-US" dirty="0">
                <a:solidFill>
                  <a:schemeClr val="bg1"/>
                </a:solidFill>
              </a:rPr>
              <a:t>Project Overview</a:t>
            </a:r>
          </a:p>
        </p:txBody>
      </p:sp>
      <p:pic>
        <p:nvPicPr>
          <p:cNvPr id="6" name="Picture 5" descr="A close up of a logo&#10;&#10;Description generated with high confidence">
            <a:extLst>
              <a:ext uri="{FF2B5EF4-FFF2-40B4-BE49-F238E27FC236}">
                <a16:creationId xmlns:a16="http://schemas.microsoft.com/office/drawing/2014/main" id="{7D395335-2AD7-4D6B-9D17-1951BCD54CCC}"/>
              </a:ext>
            </a:extLst>
          </p:cNvPr>
          <p:cNvPicPr>
            <a:picLocks noChangeAspect="1"/>
          </p:cNvPicPr>
          <p:nvPr/>
        </p:nvPicPr>
        <p:blipFill rotWithShape="1">
          <a:blip r:embed="rId3">
            <a:biLevel thresh="25000"/>
            <a:extLst>
              <a:ext uri="{BEBA8EAE-BF5A-486C-A8C5-ECC9F3942E4B}">
                <a14:imgProps xmlns:a14="http://schemas.microsoft.com/office/drawing/2010/main">
                  <a14:imgLayer r:embed="rId4">
                    <a14:imgEffect>
                      <a14:backgroundRemoval t="25000" b="73148" l="3006" r="28324">
                        <a14:foregroundMark x1="9017" y1="33333" x2="9017" y2="33333"/>
                        <a14:foregroundMark x1="3699" y1="48843" x2="3699" y2="48843"/>
                        <a14:foregroundMark x1="16994" y1="46296" x2="16994" y2="46296"/>
                        <a14:foregroundMark x1="22543" y1="47222" x2="22543" y2="47222"/>
                        <a14:foregroundMark x1="28324" y1="49306" x2="28324" y2="49306"/>
                        <a14:foregroundMark x1="27514" y1="50926" x2="27514" y2="50926"/>
                        <a14:foregroundMark x1="23353" y1="50463" x2="23353" y2="50463"/>
                        <a14:foregroundMark x1="18844" y1="70602" x2="18844" y2="70602"/>
                        <a14:foregroundMark x1="19884" y1="73148" x2="19884" y2="73148"/>
                        <a14:foregroundMark x1="9480" y1="62037" x2="9480" y2="62037"/>
                        <a14:foregroundMark x1="13757" y1="64120" x2="13757" y2="64120"/>
                        <a14:foregroundMark x1="18266" y1="46065" x2="18266" y2="46065"/>
                      </a14:backgroundRemoval>
                    </a14:imgEffect>
                  </a14:imgLayer>
                </a14:imgProps>
              </a:ext>
              <a:ext uri="{28A0092B-C50C-407E-A947-70E740481C1C}">
                <a14:useLocalDpi xmlns:a14="http://schemas.microsoft.com/office/drawing/2010/main" val="0"/>
              </a:ext>
            </a:extLst>
          </a:blip>
          <a:srcRect t="19761" r="69255" b="23258"/>
          <a:stretch/>
        </p:blipFill>
        <p:spPr>
          <a:xfrm>
            <a:off x="7985760" y="5754689"/>
            <a:ext cx="1109472" cy="1026922"/>
          </a:xfrm>
          <a:prstGeom prst="rect">
            <a:avLst/>
          </a:prstGeom>
        </p:spPr>
      </p:pic>
    </p:spTree>
    <p:extLst>
      <p:ext uri="{BB962C8B-B14F-4D97-AF65-F5344CB8AC3E}">
        <p14:creationId xmlns:p14="http://schemas.microsoft.com/office/powerpoint/2010/main" val="4236272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DB6A-6802-4612-8BDA-2854AD45A890}"/>
              </a:ext>
            </a:extLst>
          </p:cNvPr>
          <p:cNvSpPr>
            <a:spLocks noGrp="1"/>
          </p:cNvSpPr>
          <p:nvPr>
            <p:ph type="title"/>
          </p:nvPr>
        </p:nvSpPr>
        <p:spPr>
          <a:xfrm>
            <a:off x="0" y="370548"/>
            <a:ext cx="9144000" cy="526744"/>
          </a:xfrm>
        </p:spPr>
        <p:txBody>
          <a:bodyPr>
            <a:normAutofit fontScale="90000"/>
          </a:bodyPr>
          <a:lstStyle/>
          <a:p>
            <a:r>
              <a:rPr lang="en-US" dirty="0"/>
              <a:t>Town Forest Steering Committee</a:t>
            </a:r>
          </a:p>
        </p:txBody>
      </p:sp>
      <p:sp>
        <p:nvSpPr>
          <p:cNvPr id="3" name="Content Placeholder 2">
            <a:extLst>
              <a:ext uri="{FF2B5EF4-FFF2-40B4-BE49-F238E27FC236}">
                <a16:creationId xmlns:a16="http://schemas.microsoft.com/office/drawing/2014/main" id="{DC6EC397-92AE-467F-8E15-25568F13DB5E}"/>
              </a:ext>
            </a:extLst>
          </p:cNvPr>
          <p:cNvSpPr>
            <a:spLocks noGrp="1"/>
          </p:cNvSpPr>
          <p:nvPr>
            <p:ph idx="1"/>
          </p:nvPr>
        </p:nvSpPr>
        <p:spPr>
          <a:xfrm>
            <a:off x="628649" y="1803981"/>
            <a:ext cx="8124733" cy="3451599"/>
          </a:xfrm>
        </p:spPr>
        <p:txBody>
          <a:bodyPr numCol="2">
            <a:noAutofit/>
          </a:bodyPr>
          <a:lstStyle/>
          <a:p>
            <a:r>
              <a:rPr lang="en-US" sz="1600" dirty="0"/>
              <a:t>List of people</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
        <p:nvSpPr>
          <p:cNvPr id="4" name="Text Placeholder 3">
            <a:extLst>
              <a:ext uri="{FF2B5EF4-FFF2-40B4-BE49-F238E27FC236}">
                <a16:creationId xmlns:a16="http://schemas.microsoft.com/office/drawing/2014/main" id="{41849FFB-9C51-4957-9119-909050713451}"/>
              </a:ext>
            </a:extLst>
          </p:cNvPr>
          <p:cNvSpPr>
            <a:spLocks noGrp="1"/>
          </p:cNvSpPr>
          <p:nvPr>
            <p:ph type="body" sz="quarter" idx="13"/>
          </p:nvPr>
        </p:nvSpPr>
        <p:spPr>
          <a:xfrm>
            <a:off x="628650" y="1013531"/>
            <a:ext cx="7886700" cy="275864"/>
          </a:xfrm>
        </p:spPr>
        <p:txBody>
          <a:bodyPr>
            <a:normAutofit fontScale="85000" lnSpcReduction="10000"/>
          </a:bodyPr>
          <a:lstStyle/>
          <a:p>
            <a:r>
              <a:rPr lang="en-US" b="1" dirty="0"/>
              <a:t>The Local Project Team That Made It All Happen</a:t>
            </a:r>
          </a:p>
        </p:txBody>
      </p:sp>
      <p:pic>
        <p:nvPicPr>
          <p:cNvPr id="6" name="Picture 5">
            <a:extLst>
              <a:ext uri="{FF2B5EF4-FFF2-40B4-BE49-F238E27FC236}">
                <a16:creationId xmlns:a16="http://schemas.microsoft.com/office/drawing/2014/main" id="{9C1BAEDA-66ED-4837-81C1-BF2A71D284B7}"/>
              </a:ext>
            </a:extLst>
          </p:cNvPr>
          <p:cNvPicPr>
            <a:picLocks noChangeAspect="1"/>
          </p:cNvPicPr>
          <p:nvPr/>
        </p:nvPicPr>
        <p:blipFill rotWithShape="1">
          <a:blip r:embed="rId3">
            <a:extLst>
              <a:ext uri="{28A0092B-C50C-407E-A947-70E740481C1C}">
                <a14:useLocalDpi xmlns:a14="http://schemas.microsoft.com/office/drawing/2010/main" val="0"/>
              </a:ext>
            </a:extLst>
          </a:blip>
          <a:srcRect r="35922"/>
          <a:stretch/>
        </p:blipFill>
        <p:spPr>
          <a:xfrm>
            <a:off x="4279037" y="1853300"/>
            <a:ext cx="3174241" cy="3715305"/>
          </a:xfrm>
          <a:prstGeom prst="rect">
            <a:avLst/>
          </a:prstGeom>
        </p:spPr>
      </p:pic>
    </p:spTree>
    <p:extLst>
      <p:ext uri="{BB962C8B-B14F-4D97-AF65-F5344CB8AC3E}">
        <p14:creationId xmlns:p14="http://schemas.microsoft.com/office/powerpoint/2010/main" val="143424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9548-01BF-4806-9CAA-7D68D35B34E7}"/>
              </a:ext>
            </a:extLst>
          </p:cNvPr>
          <p:cNvSpPr>
            <a:spLocks noGrp="1"/>
          </p:cNvSpPr>
          <p:nvPr>
            <p:ph type="title"/>
          </p:nvPr>
        </p:nvSpPr>
        <p:spPr/>
        <p:txBody>
          <a:bodyPr/>
          <a:lstStyle/>
          <a:p>
            <a:r>
              <a:rPr lang="en-US" dirty="0"/>
              <a:t>Project Purpose and Scope</a:t>
            </a:r>
          </a:p>
        </p:txBody>
      </p:sp>
      <p:sp>
        <p:nvSpPr>
          <p:cNvPr id="3" name="Content Placeholder 2">
            <a:extLst>
              <a:ext uri="{FF2B5EF4-FFF2-40B4-BE49-F238E27FC236}">
                <a16:creationId xmlns:a16="http://schemas.microsoft.com/office/drawing/2014/main" id="{3255152E-D79D-49AB-ABC1-25C888A28718}"/>
              </a:ext>
            </a:extLst>
          </p:cNvPr>
          <p:cNvSpPr>
            <a:spLocks noGrp="1"/>
          </p:cNvSpPr>
          <p:nvPr>
            <p:ph idx="1"/>
          </p:nvPr>
        </p:nvSpPr>
        <p:spPr>
          <a:xfrm>
            <a:off x="329006" y="1888965"/>
            <a:ext cx="4771500" cy="4351338"/>
          </a:xfrm>
        </p:spPr>
        <p:txBody>
          <a:bodyPr>
            <a:normAutofit/>
          </a:bodyPr>
          <a:lstStyle/>
          <a:p>
            <a:pPr marL="0" indent="0">
              <a:buNone/>
            </a:pPr>
            <a:r>
              <a:rPr lang="en-US" sz="2400" dirty="0"/>
              <a:t>Three Key Areas:</a:t>
            </a:r>
          </a:p>
          <a:p>
            <a:pPr marL="514350" indent="-514350">
              <a:buFont typeface="+mj-lt"/>
              <a:buAutoNum type="arabicPeriod"/>
            </a:pPr>
            <a:r>
              <a:rPr lang="en-US" sz="1600" dirty="0"/>
              <a:t>Developing a compelling and inspiring vision to help guide the future management of the town forest</a:t>
            </a:r>
          </a:p>
          <a:p>
            <a:pPr marL="514350" indent="-514350">
              <a:buFont typeface="+mj-lt"/>
              <a:buAutoNum type="arabicPeriod"/>
            </a:pPr>
            <a:r>
              <a:rPr lang="en-US" sz="1600" dirty="0"/>
              <a:t>Developing discrete, clear and action-oriented strategies for improvement of recreation and stewardship that achieves the vision</a:t>
            </a:r>
          </a:p>
          <a:p>
            <a:pPr marL="514350" indent="-514350">
              <a:buFont typeface="+mj-lt"/>
              <a:buAutoNum type="arabicPeriod"/>
            </a:pPr>
            <a:r>
              <a:rPr lang="en-US" sz="1600" dirty="0"/>
              <a:t>Fostering implementation with support and guidance on implementation</a:t>
            </a:r>
          </a:p>
        </p:txBody>
      </p:sp>
      <p:sp>
        <p:nvSpPr>
          <p:cNvPr id="4" name="Text Placeholder 3">
            <a:extLst>
              <a:ext uri="{FF2B5EF4-FFF2-40B4-BE49-F238E27FC236}">
                <a16:creationId xmlns:a16="http://schemas.microsoft.com/office/drawing/2014/main" id="{3B7C76D4-7EA6-4731-840D-F6EBAAB73BFF}"/>
              </a:ext>
            </a:extLst>
          </p:cNvPr>
          <p:cNvSpPr>
            <a:spLocks noGrp="1"/>
          </p:cNvSpPr>
          <p:nvPr>
            <p:ph type="body" sz="quarter" idx="13"/>
          </p:nvPr>
        </p:nvSpPr>
        <p:spPr>
          <a:xfrm>
            <a:off x="0" y="1367406"/>
            <a:ext cx="9144000" cy="327170"/>
          </a:xfrm>
        </p:spPr>
        <p:txBody>
          <a:bodyPr>
            <a:normAutofit lnSpcReduction="10000"/>
          </a:bodyPr>
          <a:lstStyle/>
          <a:p>
            <a:r>
              <a:rPr lang="en-US" b="1" dirty="0"/>
              <a:t>Empowering Communities to Move Forward with Confidence in their Town Forest</a:t>
            </a:r>
          </a:p>
        </p:txBody>
      </p:sp>
      <p:pic>
        <p:nvPicPr>
          <p:cNvPr id="6" name="Picture 2" descr="Image result for vermont birding">
            <a:extLst>
              <a:ext uri="{FF2B5EF4-FFF2-40B4-BE49-F238E27FC236}">
                <a16:creationId xmlns:a16="http://schemas.microsoft.com/office/drawing/2014/main" id="{082053D6-8209-4DC4-B184-1FE5DA106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506" y="2870375"/>
            <a:ext cx="3583708" cy="238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1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634FF34-860B-49F2-9802-ACCA5A23665A}"/>
              </a:ext>
            </a:extLst>
          </p:cNvPr>
          <p:cNvSpPr txBox="1"/>
          <p:nvPr/>
        </p:nvSpPr>
        <p:spPr>
          <a:xfrm>
            <a:off x="7785717" y="5812091"/>
            <a:ext cx="1291928" cy="961572"/>
          </a:xfrm>
          <a:prstGeom prst="rect">
            <a:avLst/>
          </a:prstGeom>
          <a:solidFill>
            <a:schemeClr val="bg1"/>
          </a:solidFill>
        </p:spPr>
        <p:txBody>
          <a:bodyPr wrap="square" rtlCol="0">
            <a:spAutoFit/>
          </a:bodyPr>
          <a:lstStyle/>
          <a:p>
            <a:endParaRPr lang="en-US" dirty="0"/>
          </a:p>
        </p:txBody>
      </p:sp>
      <p:sp>
        <p:nvSpPr>
          <p:cNvPr id="5" name="Freeform: Shape 4">
            <a:extLst>
              <a:ext uri="{FF2B5EF4-FFF2-40B4-BE49-F238E27FC236}">
                <a16:creationId xmlns:a16="http://schemas.microsoft.com/office/drawing/2014/main" id="{468B3A33-A7C7-4BCF-A127-423179303310}"/>
              </a:ext>
            </a:extLst>
          </p:cNvPr>
          <p:cNvSpPr/>
          <p:nvPr/>
        </p:nvSpPr>
        <p:spPr>
          <a:xfrm>
            <a:off x="338836" y="372485"/>
            <a:ext cx="2286000" cy="45720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r>
              <a:rPr lang="en-US" sz="1400" b="1" dirty="0">
                <a:latin typeface="+mj-lt"/>
              </a:rPr>
              <a:t>Public Visioning Workshop</a:t>
            </a:r>
          </a:p>
        </p:txBody>
      </p:sp>
      <p:sp>
        <p:nvSpPr>
          <p:cNvPr id="6" name="Freeform: Shape 5">
            <a:extLst>
              <a:ext uri="{FF2B5EF4-FFF2-40B4-BE49-F238E27FC236}">
                <a16:creationId xmlns:a16="http://schemas.microsoft.com/office/drawing/2014/main" id="{44012747-F26B-4D52-B66D-A8BFD54C1CD4}"/>
              </a:ext>
            </a:extLst>
          </p:cNvPr>
          <p:cNvSpPr/>
          <p:nvPr/>
        </p:nvSpPr>
        <p:spPr>
          <a:xfrm>
            <a:off x="3429000" y="372485"/>
            <a:ext cx="2286000" cy="45720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r>
              <a:rPr lang="en-US" sz="1400" b="1" dirty="0">
                <a:latin typeface="+mj-lt"/>
              </a:rPr>
              <a:t>Community Survey</a:t>
            </a:r>
          </a:p>
        </p:txBody>
      </p:sp>
      <p:sp>
        <p:nvSpPr>
          <p:cNvPr id="7" name="Freeform: Shape 6">
            <a:extLst>
              <a:ext uri="{FF2B5EF4-FFF2-40B4-BE49-F238E27FC236}">
                <a16:creationId xmlns:a16="http://schemas.microsoft.com/office/drawing/2014/main" id="{9D257DCC-DAC6-4DB7-A5FE-E12E1D006334}"/>
              </a:ext>
            </a:extLst>
          </p:cNvPr>
          <p:cNvSpPr/>
          <p:nvPr/>
        </p:nvSpPr>
        <p:spPr>
          <a:xfrm>
            <a:off x="3429000" y="1103661"/>
            <a:ext cx="2286000" cy="45720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r>
              <a:rPr lang="en-US" sz="1400" b="1" dirty="0">
                <a:latin typeface="+mj-lt"/>
              </a:rPr>
              <a:t>Draft Vision Framework for Town Forest</a:t>
            </a:r>
          </a:p>
        </p:txBody>
      </p:sp>
      <p:sp>
        <p:nvSpPr>
          <p:cNvPr id="8" name="Freeform: Shape 7">
            <a:extLst>
              <a:ext uri="{FF2B5EF4-FFF2-40B4-BE49-F238E27FC236}">
                <a16:creationId xmlns:a16="http://schemas.microsoft.com/office/drawing/2014/main" id="{AB30910E-C278-4FF2-B361-A5C9EBED8C9D}"/>
              </a:ext>
            </a:extLst>
          </p:cNvPr>
          <p:cNvSpPr/>
          <p:nvPr/>
        </p:nvSpPr>
        <p:spPr>
          <a:xfrm>
            <a:off x="6519165" y="372485"/>
            <a:ext cx="2286000" cy="45720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r>
              <a:rPr lang="en-US" sz="1400" b="1" dirty="0">
                <a:latin typeface="+mj-lt"/>
              </a:rPr>
              <a:t>Steering Committee Visioning</a:t>
            </a:r>
          </a:p>
        </p:txBody>
      </p:sp>
      <p:sp>
        <p:nvSpPr>
          <p:cNvPr id="11" name="Freeform: Shape 10">
            <a:extLst>
              <a:ext uri="{FF2B5EF4-FFF2-40B4-BE49-F238E27FC236}">
                <a16:creationId xmlns:a16="http://schemas.microsoft.com/office/drawing/2014/main" id="{AAC983F5-15C9-4991-9A9E-E472E8F25061}"/>
              </a:ext>
            </a:extLst>
          </p:cNvPr>
          <p:cNvSpPr/>
          <p:nvPr/>
        </p:nvSpPr>
        <p:spPr>
          <a:xfrm>
            <a:off x="3429000" y="1834837"/>
            <a:ext cx="2286000" cy="64008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r>
              <a:rPr lang="en-US" sz="1400" b="1" dirty="0">
                <a:latin typeface="+mj-lt"/>
              </a:rPr>
              <a:t>Develop Range of Strategies to Achieve Vision</a:t>
            </a:r>
          </a:p>
        </p:txBody>
      </p:sp>
      <p:sp>
        <p:nvSpPr>
          <p:cNvPr id="12" name="Freeform: Shape 11">
            <a:extLst>
              <a:ext uri="{FF2B5EF4-FFF2-40B4-BE49-F238E27FC236}">
                <a16:creationId xmlns:a16="http://schemas.microsoft.com/office/drawing/2014/main" id="{1DF6CF49-DE34-40A8-BBD6-3336A8F973DE}"/>
              </a:ext>
            </a:extLst>
          </p:cNvPr>
          <p:cNvSpPr/>
          <p:nvPr/>
        </p:nvSpPr>
        <p:spPr>
          <a:xfrm>
            <a:off x="3429000" y="2748893"/>
            <a:ext cx="2286000" cy="100584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r>
              <a:rPr lang="en-US" sz="1400" b="1" dirty="0">
                <a:latin typeface="+mj-lt"/>
              </a:rPr>
              <a:t>Strategies Workshop: </a:t>
            </a:r>
          </a:p>
          <a:p>
            <a:pPr marL="171450" indent="-171450" algn="ctr" defTabSz="1022350">
              <a:lnSpc>
                <a:spcPct val="90000"/>
              </a:lnSpc>
              <a:spcBef>
                <a:spcPct val="0"/>
              </a:spcBef>
              <a:spcAft>
                <a:spcPct val="35000"/>
              </a:spcAft>
              <a:buFont typeface="Arial" panose="020B0604020202020204" pitchFamily="34" charset="0"/>
              <a:buChar char="•"/>
            </a:pPr>
            <a:r>
              <a:rPr lang="en-US" sz="1400" b="1" dirty="0">
                <a:latin typeface="+mj-lt"/>
              </a:rPr>
              <a:t>Review Draft Vision</a:t>
            </a:r>
          </a:p>
          <a:p>
            <a:pPr marL="171450" indent="-171450" algn="ctr" defTabSz="1022350">
              <a:lnSpc>
                <a:spcPct val="90000"/>
              </a:lnSpc>
              <a:spcBef>
                <a:spcPct val="0"/>
              </a:spcBef>
              <a:spcAft>
                <a:spcPct val="35000"/>
              </a:spcAft>
              <a:buFont typeface="Arial" panose="020B0604020202020204" pitchFamily="34" charset="0"/>
              <a:buChar char="•"/>
            </a:pPr>
            <a:r>
              <a:rPr lang="en-US" sz="1400" b="1" dirty="0">
                <a:latin typeface="+mj-lt"/>
              </a:rPr>
              <a:t>Select &amp; Prioritize Strategies</a:t>
            </a:r>
          </a:p>
        </p:txBody>
      </p:sp>
      <p:sp>
        <p:nvSpPr>
          <p:cNvPr id="16" name="Freeform: Shape 15">
            <a:extLst>
              <a:ext uri="{FF2B5EF4-FFF2-40B4-BE49-F238E27FC236}">
                <a16:creationId xmlns:a16="http://schemas.microsoft.com/office/drawing/2014/main" id="{EA1AFBCA-263C-4265-B063-12D105865980}"/>
              </a:ext>
            </a:extLst>
          </p:cNvPr>
          <p:cNvSpPr/>
          <p:nvPr/>
        </p:nvSpPr>
        <p:spPr>
          <a:xfrm>
            <a:off x="3429000" y="4759885"/>
            <a:ext cx="2286000" cy="45720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r>
              <a:rPr lang="en-US" sz="1400" b="1" dirty="0">
                <a:latin typeface="+mj-lt"/>
              </a:rPr>
              <a:t>Plan Presentation Workshop</a:t>
            </a:r>
          </a:p>
        </p:txBody>
      </p:sp>
      <p:sp>
        <p:nvSpPr>
          <p:cNvPr id="17" name="Freeform: Shape 16">
            <a:extLst>
              <a:ext uri="{FF2B5EF4-FFF2-40B4-BE49-F238E27FC236}">
                <a16:creationId xmlns:a16="http://schemas.microsoft.com/office/drawing/2014/main" id="{A0150C62-24ED-4654-917D-9B6CFFDBE5C5}"/>
              </a:ext>
            </a:extLst>
          </p:cNvPr>
          <p:cNvSpPr/>
          <p:nvPr/>
        </p:nvSpPr>
        <p:spPr>
          <a:xfrm>
            <a:off x="4832926" y="6215351"/>
            <a:ext cx="1828800" cy="45720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r>
              <a:rPr lang="en-US" sz="1400" b="1" dirty="0">
                <a:latin typeface="+mj-lt"/>
              </a:rPr>
              <a:t>Implementation Coaching</a:t>
            </a:r>
          </a:p>
        </p:txBody>
      </p:sp>
      <p:sp>
        <p:nvSpPr>
          <p:cNvPr id="18" name="Freeform: Shape 17">
            <a:extLst>
              <a:ext uri="{FF2B5EF4-FFF2-40B4-BE49-F238E27FC236}">
                <a16:creationId xmlns:a16="http://schemas.microsoft.com/office/drawing/2014/main" id="{FE57DF62-A3A4-468D-9171-56364F08E14B}"/>
              </a:ext>
            </a:extLst>
          </p:cNvPr>
          <p:cNvSpPr/>
          <p:nvPr/>
        </p:nvSpPr>
        <p:spPr>
          <a:xfrm>
            <a:off x="3429000" y="5491061"/>
            <a:ext cx="2286000" cy="45720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r>
              <a:rPr lang="en-US" sz="1400" b="1" dirty="0">
                <a:latin typeface="+mj-lt"/>
              </a:rPr>
              <a:t>Final Plan Document</a:t>
            </a:r>
          </a:p>
        </p:txBody>
      </p:sp>
      <p:sp>
        <p:nvSpPr>
          <p:cNvPr id="19" name="Freeform: Shape 18">
            <a:extLst>
              <a:ext uri="{FF2B5EF4-FFF2-40B4-BE49-F238E27FC236}">
                <a16:creationId xmlns:a16="http://schemas.microsoft.com/office/drawing/2014/main" id="{7C3CC8A7-073A-4075-B3C2-62D7CB5F92AE}"/>
              </a:ext>
            </a:extLst>
          </p:cNvPr>
          <p:cNvSpPr/>
          <p:nvPr/>
        </p:nvSpPr>
        <p:spPr>
          <a:xfrm>
            <a:off x="3429000" y="4028709"/>
            <a:ext cx="2286000" cy="45720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r>
              <a:rPr lang="en-US" sz="1400" b="1" dirty="0">
                <a:latin typeface="+mj-lt"/>
              </a:rPr>
              <a:t>Draft Action Plan</a:t>
            </a:r>
          </a:p>
        </p:txBody>
      </p:sp>
      <p:sp>
        <p:nvSpPr>
          <p:cNvPr id="20" name="Arrow: Down 19">
            <a:extLst>
              <a:ext uri="{FF2B5EF4-FFF2-40B4-BE49-F238E27FC236}">
                <a16:creationId xmlns:a16="http://schemas.microsoft.com/office/drawing/2014/main" id="{7DAFAEBC-F7FC-4C0E-9DBE-D7D382113693}"/>
              </a:ext>
            </a:extLst>
          </p:cNvPr>
          <p:cNvSpPr/>
          <p:nvPr/>
        </p:nvSpPr>
        <p:spPr>
          <a:xfrm>
            <a:off x="4350325" y="866629"/>
            <a:ext cx="443346" cy="204788"/>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1" name="Arrow: Down 20">
            <a:extLst>
              <a:ext uri="{FF2B5EF4-FFF2-40B4-BE49-F238E27FC236}">
                <a16:creationId xmlns:a16="http://schemas.microsoft.com/office/drawing/2014/main" id="{69CA49B6-44AD-43C3-9D24-DA3F547B9635}"/>
              </a:ext>
            </a:extLst>
          </p:cNvPr>
          <p:cNvSpPr/>
          <p:nvPr/>
        </p:nvSpPr>
        <p:spPr>
          <a:xfrm>
            <a:off x="4350325" y="1593105"/>
            <a:ext cx="443346" cy="204788"/>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2" name="Arrow: Down 21">
            <a:extLst>
              <a:ext uri="{FF2B5EF4-FFF2-40B4-BE49-F238E27FC236}">
                <a16:creationId xmlns:a16="http://schemas.microsoft.com/office/drawing/2014/main" id="{365E42AF-A828-4368-BF02-0FF4C2682551}"/>
              </a:ext>
            </a:extLst>
          </p:cNvPr>
          <p:cNvSpPr/>
          <p:nvPr/>
        </p:nvSpPr>
        <p:spPr>
          <a:xfrm>
            <a:off x="4350323" y="2509511"/>
            <a:ext cx="443346" cy="204788"/>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3" name="Arrow: Down 22">
            <a:extLst>
              <a:ext uri="{FF2B5EF4-FFF2-40B4-BE49-F238E27FC236}">
                <a16:creationId xmlns:a16="http://schemas.microsoft.com/office/drawing/2014/main" id="{179F3307-AF5C-4C3B-8F0A-73038995BB96}"/>
              </a:ext>
            </a:extLst>
          </p:cNvPr>
          <p:cNvSpPr/>
          <p:nvPr/>
        </p:nvSpPr>
        <p:spPr>
          <a:xfrm>
            <a:off x="4350323" y="3789327"/>
            <a:ext cx="443346" cy="204788"/>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4" name="Arrow: Down 23">
            <a:extLst>
              <a:ext uri="{FF2B5EF4-FFF2-40B4-BE49-F238E27FC236}">
                <a16:creationId xmlns:a16="http://schemas.microsoft.com/office/drawing/2014/main" id="{001316C4-10DD-4948-B075-ADA967D8B6C0}"/>
              </a:ext>
            </a:extLst>
          </p:cNvPr>
          <p:cNvSpPr/>
          <p:nvPr/>
        </p:nvSpPr>
        <p:spPr>
          <a:xfrm>
            <a:off x="4350323" y="4520503"/>
            <a:ext cx="443346" cy="204788"/>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5" name="Arrow: Down 24">
            <a:extLst>
              <a:ext uri="{FF2B5EF4-FFF2-40B4-BE49-F238E27FC236}">
                <a16:creationId xmlns:a16="http://schemas.microsoft.com/office/drawing/2014/main" id="{9C0144FF-1901-4476-9A06-330F516B7281}"/>
              </a:ext>
            </a:extLst>
          </p:cNvPr>
          <p:cNvSpPr/>
          <p:nvPr/>
        </p:nvSpPr>
        <p:spPr>
          <a:xfrm>
            <a:off x="4350323" y="5251679"/>
            <a:ext cx="443346" cy="204788"/>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6" name="Arrow: Down 25">
            <a:extLst>
              <a:ext uri="{FF2B5EF4-FFF2-40B4-BE49-F238E27FC236}">
                <a16:creationId xmlns:a16="http://schemas.microsoft.com/office/drawing/2014/main" id="{2DA5EC15-A5EB-48F6-A97C-7B9A7532BE90}"/>
              </a:ext>
            </a:extLst>
          </p:cNvPr>
          <p:cNvSpPr/>
          <p:nvPr/>
        </p:nvSpPr>
        <p:spPr>
          <a:xfrm rot="2050604">
            <a:off x="4246705" y="6013849"/>
            <a:ext cx="300836" cy="218988"/>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7" name="Arrow: Down 26">
            <a:extLst>
              <a:ext uri="{FF2B5EF4-FFF2-40B4-BE49-F238E27FC236}">
                <a16:creationId xmlns:a16="http://schemas.microsoft.com/office/drawing/2014/main" id="{E635DC82-E622-4ABC-8537-C43A8BE05E70}"/>
              </a:ext>
            </a:extLst>
          </p:cNvPr>
          <p:cNvSpPr/>
          <p:nvPr/>
        </p:nvSpPr>
        <p:spPr>
          <a:xfrm rot="18896639">
            <a:off x="2778774" y="686881"/>
            <a:ext cx="443346" cy="833573"/>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8" name="Arrow: Down 27">
            <a:extLst>
              <a:ext uri="{FF2B5EF4-FFF2-40B4-BE49-F238E27FC236}">
                <a16:creationId xmlns:a16="http://schemas.microsoft.com/office/drawing/2014/main" id="{13F2AF9B-AAC8-495D-A045-40578B84EC65}"/>
              </a:ext>
            </a:extLst>
          </p:cNvPr>
          <p:cNvSpPr/>
          <p:nvPr/>
        </p:nvSpPr>
        <p:spPr>
          <a:xfrm rot="2700000">
            <a:off x="5921880" y="686880"/>
            <a:ext cx="443346" cy="833573"/>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5" name="Freeform: Shape 34">
            <a:extLst>
              <a:ext uri="{FF2B5EF4-FFF2-40B4-BE49-F238E27FC236}">
                <a16:creationId xmlns:a16="http://schemas.microsoft.com/office/drawing/2014/main" id="{058FE908-7916-4704-9791-D52B4A6F97A5}"/>
              </a:ext>
            </a:extLst>
          </p:cNvPr>
          <p:cNvSpPr/>
          <p:nvPr/>
        </p:nvSpPr>
        <p:spPr>
          <a:xfrm>
            <a:off x="338836" y="1834837"/>
            <a:ext cx="2286000" cy="64008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r>
              <a:rPr lang="en-US" sz="1400" b="1" dirty="0">
                <a:latin typeface="+mj-lt"/>
              </a:rPr>
              <a:t>Environmental Considerations &amp; Site Constraints</a:t>
            </a:r>
          </a:p>
        </p:txBody>
      </p:sp>
      <p:sp>
        <p:nvSpPr>
          <p:cNvPr id="36" name="Arrow: Down 35">
            <a:extLst>
              <a:ext uri="{FF2B5EF4-FFF2-40B4-BE49-F238E27FC236}">
                <a16:creationId xmlns:a16="http://schemas.microsoft.com/office/drawing/2014/main" id="{308B448D-759D-4DB3-BFB6-82128189B47D}"/>
              </a:ext>
            </a:extLst>
          </p:cNvPr>
          <p:cNvSpPr/>
          <p:nvPr/>
        </p:nvSpPr>
        <p:spPr>
          <a:xfrm rot="16200000">
            <a:off x="2780148" y="1859473"/>
            <a:ext cx="443346" cy="591129"/>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7" name="Freeform: Shape 36">
            <a:extLst>
              <a:ext uri="{FF2B5EF4-FFF2-40B4-BE49-F238E27FC236}">
                <a16:creationId xmlns:a16="http://schemas.microsoft.com/office/drawing/2014/main" id="{CD2E1E58-7561-412F-B88E-595CD57A053A}"/>
              </a:ext>
            </a:extLst>
          </p:cNvPr>
          <p:cNvSpPr/>
          <p:nvPr/>
        </p:nvSpPr>
        <p:spPr>
          <a:xfrm>
            <a:off x="7172415" y="6215351"/>
            <a:ext cx="1868618" cy="45720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r>
              <a:rPr lang="en-US" sz="1400" b="1" dirty="0">
                <a:latin typeface="+mj-lt"/>
              </a:rPr>
              <a:t>Funding &amp; Support Resources</a:t>
            </a:r>
          </a:p>
        </p:txBody>
      </p:sp>
      <p:sp>
        <p:nvSpPr>
          <p:cNvPr id="38" name="Freeform: Shape 37">
            <a:extLst>
              <a:ext uri="{FF2B5EF4-FFF2-40B4-BE49-F238E27FC236}">
                <a16:creationId xmlns:a16="http://schemas.microsoft.com/office/drawing/2014/main" id="{D2A4A2A7-DD66-4751-82D1-D996BC8DA687}"/>
              </a:ext>
            </a:extLst>
          </p:cNvPr>
          <p:cNvSpPr/>
          <p:nvPr/>
        </p:nvSpPr>
        <p:spPr>
          <a:xfrm>
            <a:off x="153948" y="6215351"/>
            <a:ext cx="1828800" cy="45720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r>
              <a:rPr lang="en-US" sz="1400" b="1" dirty="0">
                <a:latin typeface="+mj-lt"/>
              </a:rPr>
              <a:t>Construction &amp; Design Standards</a:t>
            </a:r>
          </a:p>
        </p:txBody>
      </p:sp>
      <p:sp>
        <p:nvSpPr>
          <p:cNvPr id="40" name="Freeform: Shape 39">
            <a:extLst>
              <a:ext uri="{FF2B5EF4-FFF2-40B4-BE49-F238E27FC236}">
                <a16:creationId xmlns:a16="http://schemas.microsoft.com/office/drawing/2014/main" id="{DC775E50-6E80-4707-BCB7-E7B1EF2E49F1}"/>
              </a:ext>
            </a:extLst>
          </p:cNvPr>
          <p:cNvSpPr/>
          <p:nvPr/>
        </p:nvSpPr>
        <p:spPr>
          <a:xfrm>
            <a:off x="2493437" y="6215351"/>
            <a:ext cx="1828800" cy="45720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r>
              <a:rPr lang="en-US" sz="1400" b="1" dirty="0">
                <a:latin typeface="+mj-lt"/>
              </a:rPr>
              <a:t>Management Best Practices</a:t>
            </a:r>
          </a:p>
        </p:txBody>
      </p:sp>
      <p:sp>
        <p:nvSpPr>
          <p:cNvPr id="42" name="Arrow: Down 41">
            <a:extLst>
              <a:ext uri="{FF2B5EF4-FFF2-40B4-BE49-F238E27FC236}">
                <a16:creationId xmlns:a16="http://schemas.microsoft.com/office/drawing/2014/main" id="{536D38DF-4962-4A5C-941C-A93C17FAC26A}"/>
              </a:ext>
            </a:extLst>
          </p:cNvPr>
          <p:cNvSpPr/>
          <p:nvPr/>
        </p:nvSpPr>
        <p:spPr>
          <a:xfrm rot="19560000">
            <a:off x="4626758" y="6013286"/>
            <a:ext cx="300836" cy="218988"/>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3" name="Arrow: Down 42">
            <a:extLst>
              <a:ext uri="{FF2B5EF4-FFF2-40B4-BE49-F238E27FC236}">
                <a16:creationId xmlns:a16="http://schemas.microsoft.com/office/drawing/2014/main" id="{D6ED12ED-3E4C-4CDA-A79B-6DF60D3923B4}"/>
              </a:ext>
            </a:extLst>
          </p:cNvPr>
          <p:cNvSpPr/>
          <p:nvPr/>
        </p:nvSpPr>
        <p:spPr>
          <a:xfrm rot="4224171">
            <a:off x="2455433" y="5323235"/>
            <a:ext cx="443346" cy="1365704"/>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4" name="Arrow: Down 43">
            <a:extLst>
              <a:ext uri="{FF2B5EF4-FFF2-40B4-BE49-F238E27FC236}">
                <a16:creationId xmlns:a16="http://schemas.microsoft.com/office/drawing/2014/main" id="{EB380F31-8E7F-4B9F-8397-6815077B8A2B}"/>
              </a:ext>
            </a:extLst>
          </p:cNvPr>
          <p:cNvSpPr/>
          <p:nvPr/>
        </p:nvSpPr>
        <p:spPr>
          <a:xfrm rot="17400000">
            <a:off x="6241134" y="5326132"/>
            <a:ext cx="443346" cy="1365704"/>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8" name="TextBox 47">
            <a:extLst>
              <a:ext uri="{FF2B5EF4-FFF2-40B4-BE49-F238E27FC236}">
                <a16:creationId xmlns:a16="http://schemas.microsoft.com/office/drawing/2014/main" id="{C4338F65-A115-49BE-99DF-1780807A70F2}"/>
              </a:ext>
            </a:extLst>
          </p:cNvPr>
          <p:cNvSpPr txBox="1"/>
          <p:nvPr/>
        </p:nvSpPr>
        <p:spPr>
          <a:xfrm>
            <a:off x="6108041" y="1794688"/>
            <a:ext cx="2612891" cy="3581876"/>
          </a:xfrm>
          <a:prstGeom prst="roundRect">
            <a:avLst/>
          </a:prstGeom>
          <a:noFill/>
          <a:ln w="38100">
            <a:solidFill>
              <a:schemeClr val="tx1"/>
            </a:solidFill>
          </a:ln>
        </p:spPr>
        <p:txBody>
          <a:bodyPr wrap="square" rtlCol="0">
            <a:noAutofit/>
          </a:bodyPr>
          <a:lstStyle/>
          <a:p>
            <a:pPr>
              <a:spcAft>
                <a:spcPts val="1200"/>
              </a:spcAft>
            </a:pPr>
            <a:r>
              <a:rPr lang="en-US" sz="1600" b="1" dirty="0">
                <a:latin typeface="+mj-lt"/>
              </a:rPr>
              <a:t>Project Schedule</a:t>
            </a:r>
          </a:p>
          <a:p>
            <a:pPr marL="285750" indent="-285750">
              <a:spcAft>
                <a:spcPts val="800"/>
              </a:spcAft>
              <a:buFont typeface="Arial" panose="020B0604020202020204" pitchFamily="34" charset="0"/>
              <a:buChar char="•"/>
            </a:pPr>
            <a:r>
              <a:rPr lang="en-US" sz="1200" b="1" dirty="0">
                <a:latin typeface="+mj-lt"/>
              </a:rPr>
              <a:t>Visioning Workshops: </a:t>
            </a:r>
            <a:r>
              <a:rPr lang="en-US" sz="1200" dirty="0">
                <a:latin typeface="+mj-lt"/>
              </a:rPr>
              <a:t>DATE</a:t>
            </a:r>
          </a:p>
          <a:p>
            <a:pPr marL="285750" indent="-285750">
              <a:spcAft>
                <a:spcPts val="800"/>
              </a:spcAft>
              <a:buFont typeface="Arial" panose="020B0604020202020204" pitchFamily="34" charset="0"/>
              <a:buChar char="•"/>
            </a:pPr>
            <a:r>
              <a:rPr lang="en-US" sz="1200" b="1" dirty="0">
                <a:latin typeface="+mj-lt"/>
              </a:rPr>
              <a:t>Community Survey: </a:t>
            </a:r>
            <a:br>
              <a:rPr lang="en-US" sz="1200" dirty="0">
                <a:latin typeface="+mj-lt"/>
              </a:rPr>
            </a:br>
            <a:r>
              <a:rPr lang="en-US" sz="1200" dirty="0">
                <a:latin typeface="+mj-lt"/>
              </a:rPr>
              <a:t>DATE</a:t>
            </a:r>
          </a:p>
          <a:p>
            <a:pPr marL="285750" indent="-285750">
              <a:spcAft>
                <a:spcPts val="800"/>
              </a:spcAft>
              <a:buFont typeface="Arial" panose="020B0604020202020204" pitchFamily="34" charset="0"/>
              <a:buChar char="•"/>
            </a:pPr>
            <a:r>
              <a:rPr lang="en-US" sz="1200" b="1" dirty="0">
                <a:latin typeface="+mj-lt"/>
              </a:rPr>
              <a:t>Strategies Public Workshop: </a:t>
            </a:r>
            <a:r>
              <a:rPr lang="en-US" sz="1200" dirty="0">
                <a:latin typeface="+mj-lt"/>
              </a:rPr>
              <a:t>DATE</a:t>
            </a:r>
          </a:p>
          <a:p>
            <a:pPr marL="285750" indent="-285750">
              <a:spcAft>
                <a:spcPts val="800"/>
              </a:spcAft>
              <a:buFont typeface="Arial" panose="020B0604020202020204" pitchFamily="34" charset="0"/>
              <a:buChar char="•"/>
            </a:pPr>
            <a:r>
              <a:rPr lang="en-US" sz="1200" b="1" dirty="0">
                <a:latin typeface="+mj-lt"/>
              </a:rPr>
              <a:t>Plan Presentation Public Workshop: </a:t>
            </a:r>
            <a:r>
              <a:rPr lang="en-US" sz="1200" dirty="0">
                <a:latin typeface="+mj-lt"/>
              </a:rPr>
              <a:t>Today!</a:t>
            </a:r>
          </a:p>
          <a:p>
            <a:pPr marL="285750" indent="-285750">
              <a:spcAft>
                <a:spcPts val="800"/>
              </a:spcAft>
              <a:buFont typeface="Arial" panose="020B0604020202020204" pitchFamily="34" charset="0"/>
              <a:buChar char="•"/>
            </a:pPr>
            <a:r>
              <a:rPr lang="en-US" sz="1200" b="1" dirty="0">
                <a:latin typeface="+mj-lt"/>
              </a:rPr>
              <a:t>Final Plan: </a:t>
            </a:r>
            <a:r>
              <a:rPr lang="en-US" sz="1200" dirty="0">
                <a:latin typeface="+mj-lt"/>
              </a:rPr>
              <a:t>DATE</a:t>
            </a:r>
          </a:p>
          <a:p>
            <a:pPr marL="285750" indent="-285750">
              <a:buFont typeface="Arial" panose="020B0604020202020204" pitchFamily="34" charset="0"/>
              <a:buChar char="•"/>
            </a:pPr>
            <a:endParaRPr lang="en-US" sz="1200" dirty="0">
              <a:latin typeface="+mj-lt"/>
            </a:endParaRPr>
          </a:p>
          <a:p>
            <a:pPr marL="285750" indent="-285750">
              <a:buFont typeface="Arial" panose="020B0604020202020204" pitchFamily="34" charset="0"/>
              <a:buChar char="•"/>
            </a:pPr>
            <a:endParaRPr lang="en-US" sz="1200" dirty="0">
              <a:latin typeface="+mj-lt"/>
            </a:endParaRPr>
          </a:p>
          <a:p>
            <a:endParaRPr lang="en-US" sz="1200" dirty="0">
              <a:latin typeface="+mj-lt"/>
            </a:endParaRPr>
          </a:p>
        </p:txBody>
      </p:sp>
      <p:sp>
        <p:nvSpPr>
          <p:cNvPr id="62" name="Oval 61">
            <a:extLst>
              <a:ext uri="{FF2B5EF4-FFF2-40B4-BE49-F238E27FC236}">
                <a16:creationId xmlns:a16="http://schemas.microsoft.com/office/drawing/2014/main" id="{FFB83A44-EE75-4E3C-8676-67013E766D04}"/>
              </a:ext>
            </a:extLst>
          </p:cNvPr>
          <p:cNvSpPr/>
          <p:nvPr/>
        </p:nvSpPr>
        <p:spPr>
          <a:xfrm>
            <a:off x="2718098" y="4696410"/>
            <a:ext cx="676656" cy="67967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1BFB51F3-F774-40B7-A972-A792A6808764}"/>
              </a:ext>
            </a:extLst>
          </p:cNvPr>
          <p:cNvGrpSpPr/>
          <p:nvPr/>
        </p:nvGrpSpPr>
        <p:grpSpPr>
          <a:xfrm>
            <a:off x="184224" y="3054593"/>
            <a:ext cx="2622784" cy="2103120"/>
            <a:chOff x="201913" y="2869190"/>
            <a:chExt cx="2868195" cy="2417624"/>
          </a:xfrm>
        </p:grpSpPr>
        <p:sp>
          <p:nvSpPr>
            <p:cNvPr id="64" name="TextBox 63">
              <a:extLst>
                <a:ext uri="{FF2B5EF4-FFF2-40B4-BE49-F238E27FC236}">
                  <a16:creationId xmlns:a16="http://schemas.microsoft.com/office/drawing/2014/main" id="{568D20BF-1D6A-4E61-B36D-E3BE939AD105}"/>
                </a:ext>
              </a:extLst>
            </p:cNvPr>
            <p:cNvSpPr txBox="1"/>
            <p:nvPr/>
          </p:nvSpPr>
          <p:spPr>
            <a:xfrm>
              <a:off x="201913" y="2869190"/>
              <a:ext cx="2581832" cy="2417624"/>
            </a:xfrm>
            <a:prstGeom prst="roundRect">
              <a:avLst/>
            </a:prstGeom>
            <a:noFill/>
            <a:ln w="38100">
              <a:solidFill>
                <a:schemeClr val="tx1"/>
              </a:solidFill>
            </a:ln>
          </p:spPr>
          <p:txBody>
            <a:bodyPr wrap="square" rtlCol="0">
              <a:spAutoFit/>
            </a:bodyPr>
            <a:lstStyle/>
            <a:p>
              <a:r>
                <a:rPr lang="en-US" sz="1600" b="1" dirty="0">
                  <a:latin typeface="+mj-lt"/>
                </a:rPr>
                <a:t>Legend</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65" name="Freeform: Shape 64">
              <a:extLst>
                <a:ext uri="{FF2B5EF4-FFF2-40B4-BE49-F238E27FC236}">
                  <a16:creationId xmlns:a16="http://schemas.microsoft.com/office/drawing/2014/main" id="{FCBC580F-9569-4FA5-93F6-065F3D8C48FD}"/>
                </a:ext>
              </a:extLst>
            </p:cNvPr>
            <p:cNvSpPr/>
            <p:nvPr/>
          </p:nvSpPr>
          <p:spPr>
            <a:xfrm>
              <a:off x="463105" y="4002904"/>
              <a:ext cx="457200" cy="45720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endParaRPr lang="en-US" sz="1400" b="1" dirty="0">
                <a:latin typeface="+mj-lt"/>
              </a:endParaRPr>
            </a:p>
          </p:txBody>
        </p:sp>
        <p:sp>
          <p:nvSpPr>
            <p:cNvPr id="66" name="Freeform: Shape 65">
              <a:extLst>
                <a:ext uri="{FF2B5EF4-FFF2-40B4-BE49-F238E27FC236}">
                  <a16:creationId xmlns:a16="http://schemas.microsoft.com/office/drawing/2014/main" id="{A28539F9-B1AF-4121-A393-BDE10AEC844F}"/>
                </a:ext>
              </a:extLst>
            </p:cNvPr>
            <p:cNvSpPr/>
            <p:nvPr/>
          </p:nvSpPr>
          <p:spPr>
            <a:xfrm>
              <a:off x="463105" y="3344030"/>
              <a:ext cx="457200" cy="45720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endParaRPr lang="en-US" sz="1400" b="1" dirty="0">
                <a:latin typeface="+mj-lt"/>
              </a:endParaRPr>
            </a:p>
          </p:txBody>
        </p:sp>
        <p:sp>
          <p:nvSpPr>
            <p:cNvPr id="67" name="Equals 66">
              <a:extLst>
                <a:ext uri="{FF2B5EF4-FFF2-40B4-BE49-F238E27FC236}">
                  <a16:creationId xmlns:a16="http://schemas.microsoft.com/office/drawing/2014/main" id="{7E80E51C-AE3B-43A4-885E-7FF99C246A85}"/>
                </a:ext>
              </a:extLst>
            </p:cNvPr>
            <p:cNvSpPr/>
            <p:nvPr/>
          </p:nvSpPr>
          <p:spPr>
            <a:xfrm>
              <a:off x="961876" y="3461000"/>
              <a:ext cx="314037" cy="204788"/>
            </a:xfrm>
            <a:prstGeom prst="mathEqua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a:solidFill>
                  <a:schemeClr val="tx1"/>
                </a:solidFill>
                <a:latin typeface="+mj-lt"/>
              </a:endParaRPr>
            </a:p>
          </p:txBody>
        </p:sp>
        <p:sp>
          <p:nvSpPr>
            <p:cNvPr id="68" name="Equals 67">
              <a:extLst>
                <a:ext uri="{FF2B5EF4-FFF2-40B4-BE49-F238E27FC236}">
                  <a16:creationId xmlns:a16="http://schemas.microsoft.com/office/drawing/2014/main" id="{91901E04-2AA1-43AB-B5A7-808712BCC444}"/>
                </a:ext>
              </a:extLst>
            </p:cNvPr>
            <p:cNvSpPr/>
            <p:nvPr/>
          </p:nvSpPr>
          <p:spPr>
            <a:xfrm>
              <a:off x="961876" y="4129110"/>
              <a:ext cx="314037" cy="204788"/>
            </a:xfrm>
            <a:prstGeom prst="mathEqua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a:solidFill>
                  <a:schemeClr val="tx1"/>
                </a:solidFill>
                <a:latin typeface="+mj-lt"/>
              </a:endParaRPr>
            </a:p>
          </p:txBody>
        </p:sp>
        <p:sp>
          <p:nvSpPr>
            <p:cNvPr id="69" name="TextBox 68">
              <a:extLst>
                <a:ext uri="{FF2B5EF4-FFF2-40B4-BE49-F238E27FC236}">
                  <a16:creationId xmlns:a16="http://schemas.microsoft.com/office/drawing/2014/main" id="{342EC181-F642-4A55-8B84-98089C8DD7EC}"/>
                </a:ext>
              </a:extLst>
            </p:cNvPr>
            <p:cNvSpPr txBox="1"/>
            <p:nvPr/>
          </p:nvSpPr>
          <p:spPr>
            <a:xfrm>
              <a:off x="1305925" y="3426102"/>
              <a:ext cx="1477820" cy="276999"/>
            </a:xfrm>
            <a:prstGeom prst="rect">
              <a:avLst/>
            </a:prstGeom>
            <a:noFill/>
          </p:spPr>
          <p:txBody>
            <a:bodyPr wrap="square" rtlCol="0">
              <a:spAutoFit/>
            </a:bodyPr>
            <a:lstStyle/>
            <a:p>
              <a:r>
                <a:rPr lang="en-US" sz="1200" dirty="0">
                  <a:latin typeface="+mj-lt"/>
                </a:rPr>
                <a:t>Community Input</a:t>
              </a:r>
            </a:p>
          </p:txBody>
        </p:sp>
        <p:sp>
          <p:nvSpPr>
            <p:cNvPr id="70" name="TextBox 69">
              <a:extLst>
                <a:ext uri="{FF2B5EF4-FFF2-40B4-BE49-F238E27FC236}">
                  <a16:creationId xmlns:a16="http://schemas.microsoft.com/office/drawing/2014/main" id="{6B87D8BF-57E0-4E0F-9E60-72D893800564}"/>
                </a:ext>
              </a:extLst>
            </p:cNvPr>
            <p:cNvSpPr txBox="1"/>
            <p:nvPr/>
          </p:nvSpPr>
          <p:spPr>
            <a:xfrm>
              <a:off x="1305925" y="3917904"/>
              <a:ext cx="1764183" cy="461665"/>
            </a:xfrm>
            <a:prstGeom prst="rect">
              <a:avLst/>
            </a:prstGeom>
            <a:noFill/>
          </p:spPr>
          <p:txBody>
            <a:bodyPr wrap="square" rtlCol="0">
              <a:spAutoFit/>
            </a:bodyPr>
            <a:lstStyle/>
            <a:p>
              <a:r>
                <a:rPr lang="en-US" sz="1200" dirty="0">
                  <a:latin typeface="+mj-lt"/>
                </a:rPr>
                <a:t>Consultant </a:t>
              </a:r>
              <a:br>
                <a:rPr lang="en-US" sz="1200" dirty="0">
                  <a:latin typeface="+mj-lt"/>
                </a:rPr>
              </a:br>
              <a:r>
                <a:rPr lang="en-US" sz="1200" dirty="0">
                  <a:latin typeface="+mj-lt"/>
                </a:rPr>
                <a:t>Analysis/ Deliverable</a:t>
              </a:r>
            </a:p>
          </p:txBody>
        </p:sp>
        <p:sp>
          <p:nvSpPr>
            <p:cNvPr id="71" name="Freeform: Shape 70">
              <a:extLst>
                <a:ext uri="{FF2B5EF4-FFF2-40B4-BE49-F238E27FC236}">
                  <a16:creationId xmlns:a16="http://schemas.microsoft.com/office/drawing/2014/main" id="{3B04566C-4364-43D7-BC3C-0D0367C802C8}"/>
                </a:ext>
              </a:extLst>
            </p:cNvPr>
            <p:cNvSpPr/>
            <p:nvPr/>
          </p:nvSpPr>
          <p:spPr>
            <a:xfrm>
              <a:off x="463105" y="4650486"/>
              <a:ext cx="457200" cy="457200"/>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endParaRPr lang="en-US" sz="1400" b="1" dirty="0">
                <a:latin typeface="+mj-lt"/>
              </a:endParaRPr>
            </a:p>
          </p:txBody>
        </p:sp>
        <p:sp>
          <p:nvSpPr>
            <p:cNvPr id="72" name="Equals 71">
              <a:extLst>
                <a:ext uri="{FF2B5EF4-FFF2-40B4-BE49-F238E27FC236}">
                  <a16:creationId xmlns:a16="http://schemas.microsoft.com/office/drawing/2014/main" id="{E2859F85-F24E-4C0B-8795-81D063DA4340}"/>
                </a:ext>
              </a:extLst>
            </p:cNvPr>
            <p:cNvSpPr/>
            <p:nvPr/>
          </p:nvSpPr>
          <p:spPr>
            <a:xfrm>
              <a:off x="961876" y="4776692"/>
              <a:ext cx="314037" cy="204788"/>
            </a:xfrm>
            <a:prstGeom prst="mathEqua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a:solidFill>
                  <a:schemeClr val="tx1"/>
                </a:solidFill>
                <a:latin typeface="+mj-lt"/>
              </a:endParaRPr>
            </a:p>
          </p:txBody>
        </p:sp>
        <p:sp>
          <p:nvSpPr>
            <p:cNvPr id="73" name="TextBox 72">
              <a:extLst>
                <a:ext uri="{FF2B5EF4-FFF2-40B4-BE49-F238E27FC236}">
                  <a16:creationId xmlns:a16="http://schemas.microsoft.com/office/drawing/2014/main" id="{85EE75C7-5530-4317-8524-B535ABDA4DEE}"/>
                </a:ext>
              </a:extLst>
            </p:cNvPr>
            <p:cNvSpPr txBox="1"/>
            <p:nvPr/>
          </p:nvSpPr>
          <p:spPr>
            <a:xfrm>
              <a:off x="1305925" y="4737748"/>
              <a:ext cx="1477820" cy="276999"/>
            </a:xfrm>
            <a:prstGeom prst="rect">
              <a:avLst/>
            </a:prstGeom>
            <a:noFill/>
          </p:spPr>
          <p:txBody>
            <a:bodyPr wrap="square" rtlCol="0">
              <a:spAutoFit/>
            </a:bodyPr>
            <a:lstStyle/>
            <a:p>
              <a:r>
                <a:rPr lang="en-US" sz="1200" dirty="0">
                  <a:latin typeface="+mj-lt"/>
                </a:rPr>
                <a:t>Project Toolkit</a:t>
              </a:r>
            </a:p>
          </p:txBody>
        </p:sp>
      </p:grpSp>
      <p:sp>
        <p:nvSpPr>
          <p:cNvPr id="74" name="TextBox 73">
            <a:extLst>
              <a:ext uri="{FF2B5EF4-FFF2-40B4-BE49-F238E27FC236}">
                <a16:creationId xmlns:a16="http://schemas.microsoft.com/office/drawing/2014/main" id="{86CADD3E-71C9-41F9-800E-96A771A7E63D}"/>
              </a:ext>
            </a:extLst>
          </p:cNvPr>
          <p:cNvSpPr txBox="1"/>
          <p:nvPr/>
        </p:nvSpPr>
        <p:spPr>
          <a:xfrm>
            <a:off x="2760861" y="4720307"/>
            <a:ext cx="591130" cy="646331"/>
          </a:xfrm>
          <a:prstGeom prst="rect">
            <a:avLst/>
          </a:prstGeom>
          <a:noFill/>
          <a:ln>
            <a:noFill/>
          </a:ln>
        </p:spPr>
        <p:txBody>
          <a:bodyPr wrap="square" rtlCol="0">
            <a:spAutoFit/>
          </a:bodyPr>
          <a:lstStyle/>
          <a:p>
            <a:pPr algn="ctr"/>
            <a:r>
              <a:rPr lang="en-US" sz="1200" b="1" dirty="0">
                <a:solidFill>
                  <a:schemeClr val="bg1"/>
                </a:solidFill>
                <a:latin typeface="+mj-lt"/>
              </a:rPr>
              <a:t>You Are Here</a:t>
            </a:r>
          </a:p>
        </p:txBody>
      </p:sp>
    </p:spTree>
    <p:extLst>
      <p:ext uri="{BB962C8B-B14F-4D97-AF65-F5344CB8AC3E}">
        <p14:creationId xmlns:p14="http://schemas.microsoft.com/office/powerpoint/2010/main" val="205772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79EA-5502-4A33-8AA5-B352575F0F38}"/>
              </a:ext>
            </a:extLst>
          </p:cNvPr>
          <p:cNvSpPr>
            <a:spLocks noGrp="1"/>
          </p:cNvSpPr>
          <p:nvPr>
            <p:ph type="title"/>
          </p:nvPr>
        </p:nvSpPr>
        <p:spPr>
          <a:xfrm>
            <a:off x="553411" y="119403"/>
            <a:ext cx="8037178" cy="886095"/>
          </a:xfrm>
        </p:spPr>
        <p:txBody>
          <a:bodyPr>
            <a:normAutofit/>
          </a:bodyPr>
          <a:lstStyle/>
          <a:p>
            <a:r>
              <a:rPr lang="en-US" dirty="0"/>
              <a:t>Project Progress</a:t>
            </a:r>
          </a:p>
        </p:txBody>
      </p:sp>
      <p:sp>
        <p:nvSpPr>
          <p:cNvPr id="12" name="Content Placeholder 2">
            <a:extLst>
              <a:ext uri="{FF2B5EF4-FFF2-40B4-BE49-F238E27FC236}">
                <a16:creationId xmlns:a16="http://schemas.microsoft.com/office/drawing/2014/main" id="{B30310DC-E70A-4AD0-98B4-75AEE06E5283}"/>
              </a:ext>
            </a:extLst>
          </p:cNvPr>
          <p:cNvSpPr>
            <a:spLocks noGrp="1"/>
          </p:cNvSpPr>
          <p:nvPr>
            <p:ph idx="1"/>
          </p:nvPr>
        </p:nvSpPr>
        <p:spPr>
          <a:xfrm>
            <a:off x="233394" y="1376986"/>
            <a:ext cx="4975914" cy="5301956"/>
          </a:xfrm>
        </p:spPr>
        <p:txBody>
          <a:bodyPr>
            <a:normAutofit fontScale="62500" lnSpcReduction="20000"/>
          </a:bodyPr>
          <a:lstStyle/>
          <a:p>
            <a:pPr>
              <a:lnSpc>
                <a:spcPct val="110000"/>
              </a:lnSpc>
            </a:pPr>
            <a:r>
              <a:rPr lang="en-US" sz="2400" dirty="0"/>
              <a:t>Forest Walk</a:t>
            </a:r>
          </a:p>
          <a:p>
            <a:pPr lvl="1">
              <a:lnSpc>
                <a:spcPct val="110000"/>
              </a:lnSpc>
            </a:pPr>
            <a:r>
              <a:rPr lang="en-US" sz="2000" dirty="0"/>
              <a:t>Identifying areas of ecological and recreational importance in the forest</a:t>
            </a:r>
          </a:p>
          <a:p>
            <a:pPr>
              <a:lnSpc>
                <a:spcPct val="110000"/>
              </a:lnSpc>
            </a:pPr>
            <a:r>
              <a:rPr lang="en-US" sz="2400" dirty="0"/>
              <a:t>Steering Committee Meetings</a:t>
            </a:r>
          </a:p>
          <a:p>
            <a:pPr lvl="1">
              <a:lnSpc>
                <a:spcPct val="110000"/>
              </a:lnSpc>
            </a:pPr>
            <a:r>
              <a:rPr lang="en-US" sz="2000" dirty="0"/>
              <a:t>Analysis of Strengths, Weaknesses, Opportunities, and Threats to the forest</a:t>
            </a:r>
          </a:p>
          <a:p>
            <a:pPr lvl="1">
              <a:lnSpc>
                <a:spcPct val="110000"/>
              </a:lnSpc>
            </a:pPr>
            <a:r>
              <a:rPr lang="en-US" sz="2000" dirty="0"/>
              <a:t>Review of concepts, documents, strategies</a:t>
            </a:r>
          </a:p>
          <a:p>
            <a:pPr>
              <a:lnSpc>
                <a:spcPct val="110000"/>
              </a:lnSpc>
            </a:pPr>
            <a:r>
              <a:rPr lang="en-US" sz="2400" dirty="0"/>
              <a:t>Public Visioning Workshop</a:t>
            </a:r>
          </a:p>
          <a:p>
            <a:pPr lvl="1">
              <a:lnSpc>
                <a:spcPct val="110000"/>
              </a:lnSpc>
            </a:pPr>
            <a:r>
              <a:rPr lang="en-US" sz="2100" dirty="0"/>
              <a:t>DATE</a:t>
            </a:r>
          </a:p>
          <a:p>
            <a:pPr lvl="1">
              <a:lnSpc>
                <a:spcPct val="110000"/>
              </a:lnSpc>
            </a:pPr>
            <a:r>
              <a:rPr lang="en-US" sz="2100" dirty="0"/>
              <a:t>___ attendees</a:t>
            </a:r>
          </a:p>
          <a:p>
            <a:pPr lvl="1">
              <a:lnSpc>
                <a:spcPct val="110000"/>
              </a:lnSpc>
            </a:pPr>
            <a:r>
              <a:rPr lang="en-US" sz="2100" dirty="0"/>
              <a:t>Questions about a vision, natural resources, activities, programs, and events in the forest</a:t>
            </a:r>
          </a:p>
          <a:p>
            <a:pPr>
              <a:lnSpc>
                <a:spcPct val="110000"/>
              </a:lnSpc>
            </a:pPr>
            <a:r>
              <a:rPr lang="en-US" sz="2300" dirty="0"/>
              <a:t>Visioning Survey</a:t>
            </a:r>
          </a:p>
          <a:p>
            <a:pPr lvl="1">
              <a:lnSpc>
                <a:spcPct val="110000"/>
              </a:lnSpc>
            </a:pPr>
            <a:r>
              <a:rPr lang="en-US" sz="2100" dirty="0"/>
              <a:t>___ responses</a:t>
            </a:r>
          </a:p>
          <a:p>
            <a:pPr lvl="1">
              <a:lnSpc>
                <a:spcPct val="110000"/>
              </a:lnSpc>
            </a:pPr>
            <a:r>
              <a:rPr lang="en-US" sz="2100" dirty="0"/>
              <a:t>Available both online and hard copy </a:t>
            </a:r>
            <a:r>
              <a:rPr lang="en-US" sz="2100" dirty="0">
                <a:solidFill>
                  <a:srgbClr val="FF0000"/>
                </a:solidFill>
              </a:rPr>
              <a:t>(Update)</a:t>
            </a:r>
          </a:p>
          <a:p>
            <a:pPr lvl="1">
              <a:lnSpc>
                <a:spcPct val="110000"/>
              </a:lnSpc>
            </a:pPr>
            <a:r>
              <a:rPr lang="en-US" sz="2100" dirty="0"/>
              <a:t>Same questions as the public workshop</a:t>
            </a:r>
          </a:p>
          <a:p>
            <a:pPr>
              <a:lnSpc>
                <a:spcPct val="110000"/>
              </a:lnSpc>
            </a:pPr>
            <a:r>
              <a:rPr lang="en-US" sz="2300" dirty="0"/>
              <a:t>Public Draft Strategies Workshop</a:t>
            </a:r>
          </a:p>
          <a:p>
            <a:pPr lvl="1">
              <a:lnSpc>
                <a:spcPct val="110000"/>
              </a:lnSpc>
            </a:pPr>
            <a:r>
              <a:rPr lang="en-US" sz="2100" dirty="0"/>
              <a:t>DATE</a:t>
            </a:r>
          </a:p>
          <a:p>
            <a:pPr lvl="1">
              <a:lnSpc>
                <a:spcPct val="110000"/>
              </a:lnSpc>
            </a:pPr>
            <a:r>
              <a:rPr lang="en-US" sz="2100" dirty="0"/>
              <a:t>___ attendees</a:t>
            </a:r>
          </a:p>
          <a:p>
            <a:pPr lvl="1">
              <a:lnSpc>
                <a:spcPct val="110000"/>
              </a:lnSpc>
            </a:pPr>
            <a:r>
              <a:rPr lang="en-US" sz="2100" dirty="0"/>
              <a:t>Review vision framework and draft strategies</a:t>
            </a:r>
          </a:p>
          <a:p>
            <a:pPr lvl="1">
              <a:lnSpc>
                <a:spcPct val="110000"/>
              </a:lnSpc>
            </a:pPr>
            <a:r>
              <a:rPr lang="en-US" sz="2100" dirty="0"/>
              <a:t>Select and prioritize strategies</a:t>
            </a:r>
          </a:p>
          <a:p>
            <a:pPr lvl="1"/>
            <a:endParaRPr lang="en-US" sz="1600" dirty="0"/>
          </a:p>
        </p:txBody>
      </p:sp>
      <p:sp>
        <p:nvSpPr>
          <p:cNvPr id="14" name="TextBox 13">
            <a:extLst>
              <a:ext uri="{FF2B5EF4-FFF2-40B4-BE49-F238E27FC236}">
                <a16:creationId xmlns:a16="http://schemas.microsoft.com/office/drawing/2014/main" id="{C8D1AED1-3317-4D85-BA0E-13B7250C454C}"/>
              </a:ext>
            </a:extLst>
          </p:cNvPr>
          <p:cNvSpPr txBox="1"/>
          <p:nvPr/>
        </p:nvSpPr>
        <p:spPr>
          <a:xfrm>
            <a:off x="553411" y="887666"/>
            <a:ext cx="8166519" cy="618631"/>
          </a:xfrm>
          <a:prstGeom prst="rect">
            <a:avLst/>
          </a:prstGeom>
          <a:noFill/>
        </p:spPr>
        <p:txBody>
          <a:bodyPr wrap="square" rtlCol="0">
            <a:spAutoFit/>
          </a:bodyPr>
          <a:lstStyle/>
          <a:p>
            <a:pPr lvl="0" algn="ctr" defTabSz="914400">
              <a:lnSpc>
                <a:spcPct val="90000"/>
              </a:lnSpc>
              <a:spcBef>
                <a:spcPts val="1000"/>
              </a:spcBef>
            </a:pPr>
            <a:r>
              <a:rPr lang="en-US" b="1" dirty="0">
                <a:solidFill>
                  <a:schemeClr val="accent4"/>
                </a:solidFill>
                <a:latin typeface="+mj-lt"/>
              </a:rPr>
              <a:t>Community Visioning &amp; Draft Strategies</a:t>
            </a:r>
          </a:p>
          <a:p>
            <a:endParaRPr lang="en-US" dirty="0"/>
          </a:p>
        </p:txBody>
      </p:sp>
      <p:sp>
        <p:nvSpPr>
          <p:cNvPr id="15" name="Freeform: Shape 14">
            <a:extLst>
              <a:ext uri="{FF2B5EF4-FFF2-40B4-BE49-F238E27FC236}">
                <a16:creationId xmlns:a16="http://schemas.microsoft.com/office/drawing/2014/main" id="{8FEC0B8B-D5D4-4AA5-9A65-B71BB181212D}"/>
              </a:ext>
            </a:extLst>
          </p:cNvPr>
          <p:cNvSpPr/>
          <p:nvPr/>
        </p:nvSpPr>
        <p:spPr>
          <a:xfrm>
            <a:off x="5597180" y="5097258"/>
            <a:ext cx="2286000" cy="1581684"/>
          </a:xfrm>
          <a:custGeom>
            <a:avLst/>
            <a:gdLst>
              <a:gd name="connsiteX0" fmla="*/ 0 w 2278341"/>
              <a:gd name="connsiteY0" fmla="*/ 136701 h 1367005"/>
              <a:gd name="connsiteX1" fmla="*/ 136701 w 2278341"/>
              <a:gd name="connsiteY1" fmla="*/ 0 h 1367005"/>
              <a:gd name="connsiteX2" fmla="*/ 2141641 w 2278341"/>
              <a:gd name="connsiteY2" fmla="*/ 0 h 1367005"/>
              <a:gd name="connsiteX3" fmla="*/ 2278342 w 2278341"/>
              <a:gd name="connsiteY3" fmla="*/ 136701 h 1367005"/>
              <a:gd name="connsiteX4" fmla="*/ 2278341 w 2278341"/>
              <a:gd name="connsiteY4" fmla="*/ 1230305 h 1367005"/>
              <a:gd name="connsiteX5" fmla="*/ 2141640 w 2278341"/>
              <a:gd name="connsiteY5" fmla="*/ 1367006 h 1367005"/>
              <a:gd name="connsiteX6" fmla="*/ 136701 w 2278341"/>
              <a:gd name="connsiteY6" fmla="*/ 1367005 h 1367005"/>
              <a:gd name="connsiteX7" fmla="*/ 0 w 2278341"/>
              <a:gd name="connsiteY7" fmla="*/ 1230304 h 1367005"/>
              <a:gd name="connsiteX8" fmla="*/ 0 w 2278341"/>
              <a:gd name="connsiteY8" fmla="*/ 136701 h 136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341" h="1367005">
                <a:moveTo>
                  <a:pt x="0" y="136701"/>
                </a:moveTo>
                <a:cubicBezTo>
                  <a:pt x="0" y="61203"/>
                  <a:pt x="61203" y="0"/>
                  <a:pt x="136701" y="0"/>
                </a:cubicBezTo>
                <a:lnTo>
                  <a:pt x="2141641" y="0"/>
                </a:lnTo>
                <a:cubicBezTo>
                  <a:pt x="2217139" y="0"/>
                  <a:pt x="2278342" y="61203"/>
                  <a:pt x="2278342" y="136701"/>
                </a:cubicBezTo>
                <a:cubicBezTo>
                  <a:pt x="2278342" y="501236"/>
                  <a:pt x="2278341" y="865770"/>
                  <a:pt x="2278341" y="1230305"/>
                </a:cubicBezTo>
                <a:cubicBezTo>
                  <a:pt x="2278341" y="1305803"/>
                  <a:pt x="2217138" y="1367006"/>
                  <a:pt x="2141640" y="1367006"/>
                </a:cubicBezTo>
                <a:lnTo>
                  <a:pt x="136701" y="1367005"/>
                </a:lnTo>
                <a:cubicBezTo>
                  <a:pt x="61203" y="1367005"/>
                  <a:pt x="0" y="1305802"/>
                  <a:pt x="0" y="1230304"/>
                </a:cubicBezTo>
                <a:lnTo>
                  <a:pt x="0" y="136701"/>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668" tIns="127668" rIns="127668" bIns="127668" numCol="1" spcCol="1270" anchor="ctr" anchorCtr="0">
            <a:noAutofit/>
          </a:bodyPr>
          <a:lstStyle/>
          <a:p>
            <a:pPr algn="ctr" defTabSz="1022350">
              <a:lnSpc>
                <a:spcPct val="90000"/>
              </a:lnSpc>
              <a:spcBef>
                <a:spcPct val="0"/>
              </a:spcBef>
              <a:spcAft>
                <a:spcPct val="35000"/>
              </a:spcAft>
            </a:pPr>
            <a:r>
              <a:rPr lang="en-US" sz="1400" b="1" dirty="0">
                <a:latin typeface="+mj-lt"/>
              </a:rPr>
              <a:t>This information was taken into account in developing natural resource guidelines, vision framework, and strategies for the forest</a:t>
            </a:r>
          </a:p>
        </p:txBody>
      </p:sp>
      <p:pic>
        <p:nvPicPr>
          <p:cNvPr id="5" name="Picture 4">
            <a:extLst>
              <a:ext uri="{FF2B5EF4-FFF2-40B4-BE49-F238E27FC236}">
                <a16:creationId xmlns:a16="http://schemas.microsoft.com/office/drawing/2014/main" id="{3F22ED69-C7BB-40DA-BB22-925DB7B55D00}"/>
              </a:ext>
            </a:extLst>
          </p:cNvPr>
          <p:cNvPicPr>
            <a:picLocks noChangeAspect="1"/>
          </p:cNvPicPr>
          <p:nvPr/>
        </p:nvPicPr>
        <p:blipFill rotWithShape="1">
          <a:blip r:embed="rId3">
            <a:extLst>
              <a:ext uri="{28A0092B-C50C-407E-A947-70E740481C1C}">
                <a14:useLocalDpi xmlns:a14="http://schemas.microsoft.com/office/drawing/2010/main" val="0"/>
              </a:ext>
            </a:extLst>
          </a:blip>
          <a:srcRect l="9362" r="12747"/>
          <a:stretch/>
        </p:blipFill>
        <p:spPr>
          <a:xfrm>
            <a:off x="5209308" y="1673868"/>
            <a:ext cx="3381281" cy="3255818"/>
          </a:xfrm>
          <a:prstGeom prst="rect">
            <a:avLst/>
          </a:prstGeom>
        </p:spPr>
      </p:pic>
    </p:spTree>
    <p:extLst>
      <p:ext uri="{BB962C8B-B14F-4D97-AF65-F5344CB8AC3E}">
        <p14:creationId xmlns:p14="http://schemas.microsoft.com/office/powerpoint/2010/main" val="2898140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DDBD-FAD4-4CBA-B638-5161883E34D0}"/>
              </a:ext>
            </a:extLst>
          </p:cNvPr>
          <p:cNvSpPr>
            <a:spLocks noGrp="1"/>
          </p:cNvSpPr>
          <p:nvPr>
            <p:ph type="title"/>
          </p:nvPr>
        </p:nvSpPr>
        <p:spPr>
          <a:xfrm>
            <a:off x="628650" y="213343"/>
            <a:ext cx="7886700" cy="1325563"/>
          </a:xfrm>
        </p:spPr>
        <p:txBody>
          <a:bodyPr/>
          <a:lstStyle/>
          <a:p>
            <a:r>
              <a:rPr lang="en-US" dirty="0"/>
              <a:t>Action Plan Components</a:t>
            </a:r>
          </a:p>
        </p:txBody>
      </p:sp>
      <p:sp>
        <p:nvSpPr>
          <p:cNvPr id="3" name="Content Placeholder 2">
            <a:extLst>
              <a:ext uri="{FF2B5EF4-FFF2-40B4-BE49-F238E27FC236}">
                <a16:creationId xmlns:a16="http://schemas.microsoft.com/office/drawing/2014/main" id="{E080CFF9-93AB-45FB-824B-AE3F1C2BEBC5}"/>
              </a:ext>
            </a:extLst>
          </p:cNvPr>
          <p:cNvSpPr>
            <a:spLocks noGrp="1"/>
          </p:cNvSpPr>
          <p:nvPr>
            <p:ph idx="1"/>
          </p:nvPr>
        </p:nvSpPr>
        <p:spPr>
          <a:xfrm>
            <a:off x="563234" y="1762511"/>
            <a:ext cx="4102742" cy="4351338"/>
          </a:xfrm>
        </p:spPr>
        <p:txBody>
          <a:bodyPr>
            <a:normAutofit fontScale="77500" lnSpcReduction="20000"/>
          </a:bodyPr>
          <a:lstStyle/>
          <a:p>
            <a:r>
              <a:rPr lang="en-US" dirty="0"/>
              <a:t>Our Action Plan identifies:</a:t>
            </a:r>
          </a:p>
          <a:p>
            <a:pPr lvl="1">
              <a:lnSpc>
                <a:spcPct val="110000"/>
              </a:lnSpc>
            </a:pPr>
            <a:r>
              <a:rPr lang="en-US" dirty="0"/>
              <a:t>Project description</a:t>
            </a:r>
          </a:p>
          <a:p>
            <a:pPr lvl="1">
              <a:lnSpc>
                <a:spcPct val="110000"/>
              </a:lnSpc>
            </a:pPr>
            <a:r>
              <a:rPr lang="en-US" dirty="0"/>
              <a:t>Action responsibility</a:t>
            </a:r>
          </a:p>
          <a:p>
            <a:pPr lvl="1">
              <a:lnSpc>
                <a:spcPct val="110000"/>
              </a:lnSpc>
            </a:pPr>
            <a:r>
              <a:rPr lang="en-US" dirty="0"/>
              <a:t>Timing (immediate, short, medium, long-term)</a:t>
            </a:r>
          </a:p>
          <a:p>
            <a:pPr lvl="1">
              <a:lnSpc>
                <a:spcPct val="110000"/>
              </a:lnSpc>
            </a:pPr>
            <a:r>
              <a:rPr lang="en-US" dirty="0"/>
              <a:t>Partners involved</a:t>
            </a:r>
          </a:p>
          <a:p>
            <a:pPr lvl="1">
              <a:lnSpc>
                <a:spcPct val="110000"/>
              </a:lnSpc>
            </a:pPr>
            <a:r>
              <a:rPr lang="en-US" dirty="0"/>
              <a:t>How actions relate to each other</a:t>
            </a:r>
          </a:p>
          <a:p>
            <a:pPr lvl="1">
              <a:lnSpc>
                <a:spcPct val="110000"/>
              </a:lnSpc>
            </a:pPr>
            <a:r>
              <a:rPr lang="en-US" dirty="0"/>
              <a:t>Available support resources</a:t>
            </a:r>
          </a:p>
          <a:p>
            <a:pPr lvl="1">
              <a:lnSpc>
                <a:spcPct val="110000"/>
              </a:lnSpc>
            </a:pPr>
            <a:r>
              <a:rPr lang="en-US" dirty="0"/>
              <a:t>Toolkit resources</a:t>
            </a:r>
          </a:p>
          <a:p>
            <a:pPr lvl="1">
              <a:lnSpc>
                <a:spcPct val="110000"/>
              </a:lnSpc>
            </a:pPr>
            <a:r>
              <a:rPr lang="en-US" dirty="0"/>
              <a:t>Funding and grant opportunities</a:t>
            </a:r>
          </a:p>
          <a:p>
            <a:pPr lvl="1">
              <a:lnSpc>
                <a:spcPct val="110000"/>
              </a:lnSpc>
            </a:pPr>
            <a:r>
              <a:rPr lang="en-US" dirty="0"/>
              <a:t>Magnitude of costs</a:t>
            </a:r>
            <a:br>
              <a:rPr lang="en-US" dirty="0"/>
            </a:br>
            <a:r>
              <a:rPr lang="en-US" dirty="0"/>
              <a:t>($-$$-$$$-$$$$)</a:t>
            </a:r>
          </a:p>
        </p:txBody>
      </p:sp>
      <p:sp>
        <p:nvSpPr>
          <p:cNvPr id="4" name="Text Placeholder 3">
            <a:extLst>
              <a:ext uri="{FF2B5EF4-FFF2-40B4-BE49-F238E27FC236}">
                <a16:creationId xmlns:a16="http://schemas.microsoft.com/office/drawing/2014/main" id="{3AE89194-9A2D-443C-A284-7D91C887E085}"/>
              </a:ext>
            </a:extLst>
          </p:cNvPr>
          <p:cNvSpPr>
            <a:spLocks noGrp="1"/>
          </p:cNvSpPr>
          <p:nvPr>
            <p:ph type="body" sz="quarter" idx="13"/>
          </p:nvPr>
        </p:nvSpPr>
        <p:spPr>
          <a:xfrm>
            <a:off x="0" y="1215623"/>
            <a:ext cx="9144000" cy="327170"/>
          </a:xfrm>
        </p:spPr>
        <p:txBody>
          <a:bodyPr>
            <a:normAutofit fontScale="85000" lnSpcReduction="10000"/>
          </a:bodyPr>
          <a:lstStyle/>
          <a:p>
            <a:r>
              <a:rPr lang="en-US" b="1" dirty="0"/>
              <a:t>Action Plans With Discrete, Clear and Implementable Strategies for Improvement of Recreation</a:t>
            </a:r>
          </a:p>
        </p:txBody>
      </p:sp>
      <p:pic>
        <p:nvPicPr>
          <p:cNvPr id="6" name="Picture 5" descr="A person riding a bike down a dirt trail next to a forest&#10;&#10;Description generated with very high confidence">
            <a:extLst>
              <a:ext uri="{FF2B5EF4-FFF2-40B4-BE49-F238E27FC236}">
                <a16:creationId xmlns:a16="http://schemas.microsoft.com/office/drawing/2014/main" id="{008EE26F-09CF-45B0-9556-AB8B346B6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8895" y="2628831"/>
            <a:ext cx="3884104" cy="2588392"/>
          </a:xfrm>
          <a:prstGeom prst="rect">
            <a:avLst/>
          </a:prstGeom>
        </p:spPr>
      </p:pic>
      <p:sp>
        <p:nvSpPr>
          <p:cNvPr id="7" name="TextBox 6">
            <a:extLst>
              <a:ext uri="{FF2B5EF4-FFF2-40B4-BE49-F238E27FC236}">
                <a16:creationId xmlns:a16="http://schemas.microsoft.com/office/drawing/2014/main" id="{ABACC91A-E1A2-4241-96B3-9BC1FE516DD6}"/>
              </a:ext>
            </a:extLst>
          </p:cNvPr>
          <p:cNvSpPr txBox="1"/>
          <p:nvPr/>
        </p:nvSpPr>
        <p:spPr>
          <a:xfrm>
            <a:off x="5050172" y="5055586"/>
            <a:ext cx="1972015" cy="184666"/>
          </a:xfrm>
          <a:prstGeom prst="rect">
            <a:avLst/>
          </a:prstGeom>
          <a:noFill/>
        </p:spPr>
        <p:txBody>
          <a:bodyPr wrap="none" rtlCol="0">
            <a:spAutoFit/>
          </a:bodyPr>
          <a:lstStyle/>
          <a:p>
            <a:r>
              <a:rPr lang="en-US" sz="600" b="1" dirty="0">
                <a:solidFill>
                  <a:schemeClr val="bg1"/>
                </a:solidFill>
                <a:latin typeface="+mj-lt"/>
              </a:rPr>
              <a:t>Photo Courtesy of John Atkinson, Mad River Riders</a:t>
            </a:r>
          </a:p>
        </p:txBody>
      </p:sp>
      <p:sp>
        <p:nvSpPr>
          <p:cNvPr id="8" name="Rectangle 7">
            <a:extLst>
              <a:ext uri="{FF2B5EF4-FFF2-40B4-BE49-F238E27FC236}">
                <a16:creationId xmlns:a16="http://schemas.microsoft.com/office/drawing/2014/main" id="{D03E8962-2BBD-49DA-80EE-62BEA4381D26}"/>
              </a:ext>
            </a:extLst>
          </p:cNvPr>
          <p:cNvSpPr/>
          <p:nvPr/>
        </p:nvSpPr>
        <p:spPr>
          <a:xfrm>
            <a:off x="293170" y="6135492"/>
            <a:ext cx="7616832" cy="369332"/>
          </a:xfrm>
          <a:prstGeom prst="rect">
            <a:avLst/>
          </a:prstGeom>
        </p:spPr>
        <p:txBody>
          <a:bodyPr wrap="square">
            <a:spAutoFit/>
          </a:bodyPr>
          <a:lstStyle/>
          <a:p>
            <a:r>
              <a:rPr lang="en-US" b="1" dirty="0">
                <a:solidFill>
                  <a:schemeClr val="accent2"/>
                </a:solidFill>
                <a:latin typeface="+mj-lt"/>
              </a:rPr>
              <a:t>Everything we need to go after grants to implement these projects!</a:t>
            </a:r>
          </a:p>
        </p:txBody>
      </p:sp>
    </p:spTree>
    <p:extLst>
      <p:ext uri="{BB962C8B-B14F-4D97-AF65-F5344CB8AC3E}">
        <p14:creationId xmlns:p14="http://schemas.microsoft.com/office/powerpoint/2010/main" val="67590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8350-BCBB-4BAF-852E-E50502350A6C}"/>
              </a:ext>
            </a:extLst>
          </p:cNvPr>
          <p:cNvSpPr>
            <a:spLocks noGrp="1"/>
          </p:cNvSpPr>
          <p:nvPr>
            <p:ph type="title"/>
          </p:nvPr>
        </p:nvSpPr>
        <p:spPr>
          <a:xfrm>
            <a:off x="628650" y="205428"/>
            <a:ext cx="7886700" cy="1325563"/>
          </a:xfrm>
        </p:spPr>
        <p:txBody>
          <a:bodyPr/>
          <a:lstStyle/>
          <a:p>
            <a:r>
              <a:rPr lang="en-US" dirty="0"/>
              <a:t>Recreation Planning Toolkit</a:t>
            </a:r>
          </a:p>
        </p:txBody>
      </p:sp>
      <p:sp>
        <p:nvSpPr>
          <p:cNvPr id="4" name="Text Placeholder 3">
            <a:extLst>
              <a:ext uri="{FF2B5EF4-FFF2-40B4-BE49-F238E27FC236}">
                <a16:creationId xmlns:a16="http://schemas.microsoft.com/office/drawing/2014/main" id="{39C5E504-39AE-4D3F-A590-BDBC59A3D7EF}"/>
              </a:ext>
            </a:extLst>
          </p:cNvPr>
          <p:cNvSpPr>
            <a:spLocks noGrp="1"/>
          </p:cNvSpPr>
          <p:nvPr>
            <p:ph type="body" sz="quarter" idx="13"/>
          </p:nvPr>
        </p:nvSpPr>
        <p:spPr>
          <a:xfrm>
            <a:off x="561094" y="1207363"/>
            <a:ext cx="7886700" cy="534630"/>
          </a:xfrm>
        </p:spPr>
        <p:txBody>
          <a:bodyPr>
            <a:noAutofit/>
          </a:bodyPr>
          <a:lstStyle/>
          <a:p>
            <a:pPr>
              <a:lnSpc>
                <a:spcPct val="110000"/>
              </a:lnSpc>
            </a:pPr>
            <a:r>
              <a:rPr lang="en-US" sz="1400" b="1" dirty="0"/>
              <a:t>Additional resources and information to implement your plan and enable other towns to complete this process</a:t>
            </a:r>
          </a:p>
        </p:txBody>
      </p:sp>
      <p:grpSp>
        <p:nvGrpSpPr>
          <p:cNvPr id="3" name="Group 2">
            <a:extLst>
              <a:ext uri="{FF2B5EF4-FFF2-40B4-BE49-F238E27FC236}">
                <a16:creationId xmlns:a16="http://schemas.microsoft.com/office/drawing/2014/main" id="{8E20AE50-ED0C-4E50-8071-0D20C4E7D9D9}"/>
              </a:ext>
            </a:extLst>
          </p:cNvPr>
          <p:cNvGrpSpPr/>
          <p:nvPr/>
        </p:nvGrpSpPr>
        <p:grpSpPr>
          <a:xfrm>
            <a:off x="2913253" y="2264990"/>
            <a:ext cx="3182382" cy="4387582"/>
            <a:chOff x="561094" y="2126065"/>
            <a:chExt cx="3182382" cy="4387582"/>
          </a:xfrm>
        </p:grpSpPr>
        <p:grpSp>
          <p:nvGrpSpPr>
            <p:cNvPr id="6" name="Group 5">
              <a:extLst>
                <a:ext uri="{FF2B5EF4-FFF2-40B4-BE49-F238E27FC236}">
                  <a16:creationId xmlns:a16="http://schemas.microsoft.com/office/drawing/2014/main" id="{FAE01EEF-921E-4089-B7BA-50768E3DE90A}"/>
                </a:ext>
              </a:extLst>
            </p:cNvPr>
            <p:cNvGrpSpPr>
              <a:grpSpLocks noChangeAspect="1"/>
            </p:cNvGrpSpPr>
            <p:nvPr/>
          </p:nvGrpSpPr>
          <p:grpSpPr>
            <a:xfrm>
              <a:off x="2527323" y="2699450"/>
              <a:ext cx="1216152" cy="1052114"/>
              <a:chOff x="2146535" y="891934"/>
              <a:chExt cx="1489596" cy="1288675"/>
            </a:xfrm>
            <a:solidFill>
              <a:schemeClr val="accent3"/>
            </a:solidFill>
          </p:grpSpPr>
          <p:sp>
            <p:nvSpPr>
              <p:cNvPr id="7" name="Hexagon 6">
                <a:extLst>
                  <a:ext uri="{FF2B5EF4-FFF2-40B4-BE49-F238E27FC236}">
                    <a16:creationId xmlns:a16="http://schemas.microsoft.com/office/drawing/2014/main" id="{E17B6CB7-D634-4F00-9B0F-6362BF4EAD9C}"/>
                  </a:ext>
                </a:extLst>
              </p:cNvPr>
              <p:cNvSpPr>
                <a:spLocks noChangeAspect="1"/>
              </p:cNvSpPr>
              <p:nvPr/>
            </p:nvSpPr>
            <p:spPr>
              <a:xfrm>
                <a:off x="2146535" y="891934"/>
                <a:ext cx="1489596" cy="1288675"/>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Hexagon 4">
                <a:extLst>
                  <a:ext uri="{FF2B5EF4-FFF2-40B4-BE49-F238E27FC236}">
                    <a16:creationId xmlns:a16="http://schemas.microsoft.com/office/drawing/2014/main" id="{02AF986F-2F2F-41F8-8FB5-59BBBFF74122}"/>
                  </a:ext>
                </a:extLst>
              </p:cNvPr>
              <p:cNvSpPr txBox="1"/>
              <p:nvPr/>
            </p:nvSpPr>
            <p:spPr>
              <a:xfrm>
                <a:off x="2329746" y="1050432"/>
                <a:ext cx="1123173" cy="97167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dirty="0">
                    <a:latin typeface="+mj-lt"/>
                  </a:rPr>
                  <a:t>Sustainable Trail Standards</a:t>
                </a:r>
                <a:endParaRPr lang="en-US" sz="1200" kern="1200" dirty="0">
                  <a:latin typeface="+mj-lt"/>
                </a:endParaRPr>
              </a:p>
            </p:txBody>
          </p:sp>
        </p:grpSp>
        <p:grpSp>
          <p:nvGrpSpPr>
            <p:cNvPr id="13" name="Group 12">
              <a:extLst>
                <a:ext uri="{FF2B5EF4-FFF2-40B4-BE49-F238E27FC236}">
                  <a16:creationId xmlns:a16="http://schemas.microsoft.com/office/drawing/2014/main" id="{3DB490DD-D5E9-49E8-9223-004E74B70259}"/>
                </a:ext>
              </a:extLst>
            </p:cNvPr>
            <p:cNvGrpSpPr>
              <a:grpSpLocks noChangeAspect="1"/>
            </p:cNvGrpSpPr>
            <p:nvPr/>
          </p:nvGrpSpPr>
          <p:grpSpPr>
            <a:xfrm>
              <a:off x="561094" y="2679746"/>
              <a:ext cx="1216152" cy="1052114"/>
              <a:chOff x="2146535" y="891934"/>
              <a:chExt cx="1489596" cy="1288675"/>
            </a:xfrm>
            <a:solidFill>
              <a:schemeClr val="accent6"/>
            </a:solidFill>
          </p:grpSpPr>
          <p:sp>
            <p:nvSpPr>
              <p:cNvPr id="14" name="Hexagon 13">
                <a:extLst>
                  <a:ext uri="{FF2B5EF4-FFF2-40B4-BE49-F238E27FC236}">
                    <a16:creationId xmlns:a16="http://schemas.microsoft.com/office/drawing/2014/main" id="{2E72CAF9-4E84-4E22-AF05-40E6B309C7AC}"/>
                  </a:ext>
                </a:extLst>
              </p:cNvPr>
              <p:cNvSpPr>
                <a:spLocks noChangeAspect="1"/>
              </p:cNvSpPr>
              <p:nvPr/>
            </p:nvSpPr>
            <p:spPr>
              <a:xfrm>
                <a:off x="2146535" y="891934"/>
                <a:ext cx="1489596" cy="1288675"/>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Hexagon 4">
                <a:extLst>
                  <a:ext uri="{FF2B5EF4-FFF2-40B4-BE49-F238E27FC236}">
                    <a16:creationId xmlns:a16="http://schemas.microsoft.com/office/drawing/2014/main" id="{CD521F78-8A00-47A6-8A26-28B99BFE3E0E}"/>
                  </a:ext>
                </a:extLst>
              </p:cNvPr>
              <p:cNvSpPr txBox="1"/>
              <p:nvPr/>
            </p:nvSpPr>
            <p:spPr>
              <a:xfrm>
                <a:off x="2329746" y="1050432"/>
                <a:ext cx="1123173" cy="97167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Grant Writing Best Practices</a:t>
                </a:r>
              </a:p>
            </p:txBody>
          </p:sp>
        </p:grpSp>
        <p:grpSp>
          <p:nvGrpSpPr>
            <p:cNvPr id="16" name="Group 15">
              <a:extLst>
                <a:ext uri="{FF2B5EF4-FFF2-40B4-BE49-F238E27FC236}">
                  <a16:creationId xmlns:a16="http://schemas.microsoft.com/office/drawing/2014/main" id="{3C1CFA4C-9D57-43E9-B229-F177B0598F0E}"/>
                </a:ext>
              </a:extLst>
            </p:cNvPr>
            <p:cNvGrpSpPr>
              <a:grpSpLocks noChangeAspect="1"/>
            </p:cNvGrpSpPr>
            <p:nvPr/>
          </p:nvGrpSpPr>
          <p:grpSpPr>
            <a:xfrm>
              <a:off x="1553199" y="2126065"/>
              <a:ext cx="1216152" cy="1052114"/>
              <a:chOff x="2146535" y="891934"/>
              <a:chExt cx="1489596" cy="1288675"/>
            </a:xfrm>
          </p:grpSpPr>
          <p:sp>
            <p:nvSpPr>
              <p:cNvPr id="17" name="Hexagon 16">
                <a:extLst>
                  <a:ext uri="{FF2B5EF4-FFF2-40B4-BE49-F238E27FC236}">
                    <a16:creationId xmlns:a16="http://schemas.microsoft.com/office/drawing/2014/main" id="{3444FCD9-F266-47B2-94BC-50703BFBC77B}"/>
                  </a:ext>
                </a:extLst>
              </p:cNvPr>
              <p:cNvSpPr>
                <a:spLocks noChangeAspect="1"/>
              </p:cNvSpPr>
              <p:nvPr/>
            </p:nvSpPr>
            <p:spPr>
              <a:xfrm>
                <a:off x="2146535" y="891934"/>
                <a:ext cx="1489596" cy="1288675"/>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Hexagon 4">
                <a:extLst>
                  <a:ext uri="{FF2B5EF4-FFF2-40B4-BE49-F238E27FC236}">
                    <a16:creationId xmlns:a16="http://schemas.microsoft.com/office/drawing/2014/main" id="{46CB3114-12FB-444E-872C-765A2AB2BFDA}"/>
                  </a:ext>
                </a:extLst>
              </p:cNvPr>
              <p:cNvSpPr txBox="1"/>
              <p:nvPr/>
            </p:nvSpPr>
            <p:spPr>
              <a:xfrm>
                <a:off x="2259767" y="1050432"/>
                <a:ext cx="1263129" cy="9716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Management Zones</a:t>
                </a:r>
                <a:r>
                  <a:rPr lang="en-US" sz="1200" dirty="0">
                    <a:latin typeface="+mj-lt"/>
                  </a:rPr>
                  <a:t> Toolkit</a:t>
                </a:r>
                <a:endParaRPr lang="en-US" sz="1200" kern="1200" dirty="0">
                  <a:latin typeface="+mj-lt"/>
                </a:endParaRPr>
              </a:p>
            </p:txBody>
          </p:sp>
        </p:grpSp>
        <p:grpSp>
          <p:nvGrpSpPr>
            <p:cNvPr id="19" name="Group 18">
              <a:extLst>
                <a:ext uri="{FF2B5EF4-FFF2-40B4-BE49-F238E27FC236}">
                  <a16:creationId xmlns:a16="http://schemas.microsoft.com/office/drawing/2014/main" id="{2C1BCF8D-FE7F-4012-A93E-95DBE59F8AE7}"/>
                </a:ext>
              </a:extLst>
            </p:cNvPr>
            <p:cNvGrpSpPr>
              <a:grpSpLocks noChangeAspect="1"/>
            </p:cNvGrpSpPr>
            <p:nvPr/>
          </p:nvGrpSpPr>
          <p:grpSpPr>
            <a:xfrm>
              <a:off x="1553197" y="3242880"/>
              <a:ext cx="1216152" cy="1052114"/>
              <a:chOff x="2146535" y="891934"/>
              <a:chExt cx="1489596" cy="1288675"/>
            </a:xfrm>
            <a:solidFill>
              <a:schemeClr val="accent4"/>
            </a:solidFill>
          </p:grpSpPr>
          <p:sp>
            <p:nvSpPr>
              <p:cNvPr id="20" name="Hexagon 19">
                <a:extLst>
                  <a:ext uri="{FF2B5EF4-FFF2-40B4-BE49-F238E27FC236}">
                    <a16:creationId xmlns:a16="http://schemas.microsoft.com/office/drawing/2014/main" id="{B27B2EFE-1274-4A1F-811A-6236497743DB}"/>
                  </a:ext>
                </a:extLst>
              </p:cNvPr>
              <p:cNvSpPr>
                <a:spLocks noChangeAspect="1"/>
              </p:cNvSpPr>
              <p:nvPr/>
            </p:nvSpPr>
            <p:spPr>
              <a:xfrm>
                <a:off x="2146535" y="891934"/>
                <a:ext cx="1489596" cy="1288675"/>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Hexagon 4">
                <a:extLst>
                  <a:ext uri="{FF2B5EF4-FFF2-40B4-BE49-F238E27FC236}">
                    <a16:creationId xmlns:a16="http://schemas.microsoft.com/office/drawing/2014/main" id="{B3FDF304-7555-4727-A985-16F468B50C12}"/>
                  </a:ext>
                </a:extLst>
              </p:cNvPr>
              <p:cNvSpPr txBox="1"/>
              <p:nvPr/>
            </p:nvSpPr>
            <p:spPr>
              <a:xfrm>
                <a:off x="2329746" y="1050432"/>
                <a:ext cx="1123173" cy="97167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Pause Places Toolkit</a:t>
                </a:r>
              </a:p>
            </p:txBody>
          </p:sp>
        </p:grpSp>
        <p:grpSp>
          <p:nvGrpSpPr>
            <p:cNvPr id="22" name="Group 21">
              <a:extLst>
                <a:ext uri="{FF2B5EF4-FFF2-40B4-BE49-F238E27FC236}">
                  <a16:creationId xmlns:a16="http://schemas.microsoft.com/office/drawing/2014/main" id="{A1C891B2-0317-47C3-9EBA-C1E73C0F6271}"/>
                </a:ext>
              </a:extLst>
            </p:cNvPr>
            <p:cNvGrpSpPr>
              <a:grpSpLocks noChangeAspect="1"/>
            </p:cNvGrpSpPr>
            <p:nvPr/>
          </p:nvGrpSpPr>
          <p:grpSpPr>
            <a:xfrm>
              <a:off x="579073" y="3803684"/>
              <a:ext cx="1216152" cy="1052114"/>
              <a:chOff x="2146535" y="891934"/>
              <a:chExt cx="1489596" cy="1288675"/>
            </a:xfrm>
            <a:solidFill>
              <a:schemeClr val="accent2"/>
            </a:solidFill>
          </p:grpSpPr>
          <p:sp>
            <p:nvSpPr>
              <p:cNvPr id="23" name="Hexagon 22">
                <a:extLst>
                  <a:ext uri="{FF2B5EF4-FFF2-40B4-BE49-F238E27FC236}">
                    <a16:creationId xmlns:a16="http://schemas.microsoft.com/office/drawing/2014/main" id="{8D8C7913-B56F-4211-B360-C0B538DF6F63}"/>
                  </a:ext>
                </a:extLst>
              </p:cNvPr>
              <p:cNvSpPr>
                <a:spLocks noChangeAspect="1"/>
              </p:cNvSpPr>
              <p:nvPr/>
            </p:nvSpPr>
            <p:spPr>
              <a:xfrm>
                <a:off x="2146535" y="891934"/>
                <a:ext cx="1489596" cy="1288675"/>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Hexagon 4">
                <a:extLst>
                  <a:ext uri="{FF2B5EF4-FFF2-40B4-BE49-F238E27FC236}">
                    <a16:creationId xmlns:a16="http://schemas.microsoft.com/office/drawing/2014/main" id="{220976A0-ADDC-4BF4-BD61-2F952516928B}"/>
                  </a:ext>
                </a:extLst>
              </p:cNvPr>
              <p:cNvSpPr txBox="1"/>
              <p:nvPr/>
            </p:nvSpPr>
            <p:spPr>
              <a:xfrm>
                <a:off x="2329746" y="1050432"/>
                <a:ext cx="1123173" cy="97167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Volunteer Project Designs</a:t>
                </a:r>
              </a:p>
            </p:txBody>
          </p:sp>
        </p:grpSp>
        <p:grpSp>
          <p:nvGrpSpPr>
            <p:cNvPr id="25" name="Group 24">
              <a:extLst>
                <a:ext uri="{FF2B5EF4-FFF2-40B4-BE49-F238E27FC236}">
                  <a16:creationId xmlns:a16="http://schemas.microsoft.com/office/drawing/2014/main" id="{E7D4B40E-7C5F-474D-9868-163BB3E5A684}"/>
                </a:ext>
              </a:extLst>
            </p:cNvPr>
            <p:cNvGrpSpPr>
              <a:grpSpLocks noChangeAspect="1"/>
            </p:cNvGrpSpPr>
            <p:nvPr/>
          </p:nvGrpSpPr>
          <p:grpSpPr>
            <a:xfrm>
              <a:off x="1553199" y="4359695"/>
              <a:ext cx="1216152" cy="1052114"/>
              <a:chOff x="2146535" y="928624"/>
              <a:chExt cx="1489596" cy="1288675"/>
            </a:xfrm>
            <a:solidFill>
              <a:schemeClr val="accent5"/>
            </a:solidFill>
          </p:grpSpPr>
          <p:sp>
            <p:nvSpPr>
              <p:cNvPr id="26" name="Hexagon 25">
                <a:extLst>
                  <a:ext uri="{FF2B5EF4-FFF2-40B4-BE49-F238E27FC236}">
                    <a16:creationId xmlns:a16="http://schemas.microsoft.com/office/drawing/2014/main" id="{0F2A8D3D-A567-4BAF-B56B-58B725518665}"/>
                  </a:ext>
                </a:extLst>
              </p:cNvPr>
              <p:cNvSpPr>
                <a:spLocks noChangeAspect="1"/>
              </p:cNvSpPr>
              <p:nvPr/>
            </p:nvSpPr>
            <p:spPr>
              <a:xfrm>
                <a:off x="2146535" y="928624"/>
                <a:ext cx="1489596" cy="1288675"/>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Hexagon 4">
                <a:extLst>
                  <a:ext uri="{FF2B5EF4-FFF2-40B4-BE49-F238E27FC236}">
                    <a16:creationId xmlns:a16="http://schemas.microsoft.com/office/drawing/2014/main" id="{B323692E-6A3D-49AF-8A96-01320A87A76E}"/>
                  </a:ext>
                </a:extLst>
              </p:cNvPr>
              <p:cNvSpPr txBox="1"/>
              <p:nvPr/>
            </p:nvSpPr>
            <p:spPr>
              <a:xfrm>
                <a:off x="2329746" y="1050432"/>
                <a:ext cx="1123173" cy="97167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Trail Counting Forms</a:t>
                </a:r>
              </a:p>
            </p:txBody>
          </p:sp>
        </p:grpSp>
        <p:grpSp>
          <p:nvGrpSpPr>
            <p:cNvPr id="31" name="Group 30">
              <a:extLst>
                <a:ext uri="{FF2B5EF4-FFF2-40B4-BE49-F238E27FC236}">
                  <a16:creationId xmlns:a16="http://schemas.microsoft.com/office/drawing/2014/main" id="{99A27C2A-0176-4BF5-BAC9-97034B4FD0EE}"/>
                </a:ext>
              </a:extLst>
            </p:cNvPr>
            <p:cNvGrpSpPr>
              <a:grpSpLocks noChangeAspect="1"/>
            </p:cNvGrpSpPr>
            <p:nvPr/>
          </p:nvGrpSpPr>
          <p:grpSpPr>
            <a:xfrm>
              <a:off x="2527324" y="3801288"/>
              <a:ext cx="1216152" cy="1052114"/>
              <a:chOff x="2146535" y="891934"/>
              <a:chExt cx="1489596" cy="1288675"/>
            </a:xfrm>
          </p:grpSpPr>
          <p:sp>
            <p:nvSpPr>
              <p:cNvPr id="32" name="Hexagon 31">
                <a:extLst>
                  <a:ext uri="{FF2B5EF4-FFF2-40B4-BE49-F238E27FC236}">
                    <a16:creationId xmlns:a16="http://schemas.microsoft.com/office/drawing/2014/main" id="{5132CF49-0810-40A0-B40A-A3072BDC5D6C}"/>
                  </a:ext>
                </a:extLst>
              </p:cNvPr>
              <p:cNvSpPr>
                <a:spLocks noChangeAspect="1"/>
              </p:cNvSpPr>
              <p:nvPr/>
            </p:nvSpPr>
            <p:spPr>
              <a:xfrm>
                <a:off x="2146535" y="891934"/>
                <a:ext cx="1489596" cy="1288675"/>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Hexagon 4">
                <a:extLst>
                  <a:ext uri="{FF2B5EF4-FFF2-40B4-BE49-F238E27FC236}">
                    <a16:creationId xmlns:a16="http://schemas.microsoft.com/office/drawing/2014/main" id="{13274F3F-5558-476F-A35A-43C3C81BCDC3}"/>
                  </a:ext>
                </a:extLst>
              </p:cNvPr>
              <p:cNvSpPr txBox="1"/>
              <p:nvPr/>
            </p:nvSpPr>
            <p:spPr>
              <a:xfrm>
                <a:off x="2329746" y="1050432"/>
                <a:ext cx="1123173" cy="9716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Parking </a:t>
                </a:r>
                <a:br>
                  <a:rPr lang="en-US" sz="1200" kern="1200" dirty="0">
                    <a:latin typeface="+mj-lt"/>
                  </a:rPr>
                </a:br>
                <a:r>
                  <a:rPr lang="en-US" sz="1000" kern="1200" dirty="0">
                    <a:latin typeface="+mj-lt"/>
                  </a:rPr>
                  <a:t>Considerations</a:t>
                </a:r>
              </a:p>
              <a:p>
                <a:pPr marL="0" lvl="0" indent="0" algn="ctr" defTabSz="533400">
                  <a:lnSpc>
                    <a:spcPct val="90000"/>
                  </a:lnSpc>
                  <a:spcBef>
                    <a:spcPct val="0"/>
                  </a:spcBef>
                  <a:spcAft>
                    <a:spcPct val="35000"/>
                  </a:spcAft>
                  <a:buNone/>
                </a:pPr>
                <a:r>
                  <a:rPr lang="en-US" sz="1100" dirty="0">
                    <a:latin typeface="+mj-lt"/>
                  </a:rPr>
                  <a:t>Toolkit</a:t>
                </a:r>
                <a:endParaRPr lang="en-US" sz="1600" kern="1200" dirty="0">
                  <a:latin typeface="+mj-lt"/>
                </a:endParaRPr>
              </a:p>
            </p:txBody>
          </p:sp>
        </p:grpSp>
        <p:grpSp>
          <p:nvGrpSpPr>
            <p:cNvPr id="34" name="Group 33">
              <a:extLst>
                <a:ext uri="{FF2B5EF4-FFF2-40B4-BE49-F238E27FC236}">
                  <a16:creationId xmlns:a16="http://schemas.microsoft.com/office/drawing/2014/main" id="{F2BFF98A-8414-4B5D-8FED-DF230E3BD3AF}"/>
                </a:ext>
              </a:extLst>
            </p:cNvPr>
            <p:cNvGrpSpPr>
              <a:grpSpLocks noChangeAspect="1"/>
            </p:cNvGrpSpPr>
            <p:nvPr/>
          </p:nvGrpSpPr>
          <p:grpSpPr>
            <a:xfrm>
              <a:off x="579073" y="4918259"/>
              <a:ext cx="1216152" cy="1052114"/>
              <a:chOff x="2146535" y="928624"/>
              <a:chExt cx="1489596" cy="1288675"/>
            </a:xfrm>
            <a:solidFill>
              <a:schemeClr val="accent4"/>
            </a:solidFill>
          </p:grpSpPr>
          <p:sp>
            <p:nvSpPr>
              <p:cNvPr id="35" name="Hexagon 34">
                <a:extLst>
                  <a:ext uri="{FF2B5EF4-FFF2-40B4-BE49-F238E27FC236}">
                    <a16:creationId xmlns:a16="http://schemas.microsoft.com/office/drawing/2014/main" id="{365D39DB-50FD-4383-93B8-B667BCA00B22}"/>
                  </a:ext>
                </a:extLst>
              </p:cNvPr>
              <p:cNvSpPr>
                <a:spLocks noChangeAspect="1"/>
              </p:cNvSpPr>
              <p:nvPr/>
            </p:nvSpPr>
            <p:spPr>
              <a:xfrm>
                <a:off x="2146535" y="928624"/>
                <a:ext cx="1489596" cy="1288675"/>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Hexagon 4">
                <a:extLst>
                  <a:ext uri="{FF2B5EF4-FFF2-40B4-BE49-F238E27FC236}">
                    <a16:creationId xmlns:a16="http://schemas.microsoft.com/office/drawing/2014/main" id="{20026CF9-9C74-4CA8-A6CD-78018A7EB335}"/>
                  </a:ext>
                </a:extLst>
              </p:cNvPr>
              <p:cNvSpPr txBox="1"/>
              <p:nvPr/>
            </p:nvSpPr>
            <p:spPr>
              <a:xfrm>
                <a:off x="2329746" y="1050432"/>
                <a:ext cx="1123173" cy="97167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Model Process for New Trails</a:t>
                </a:r>
              </a:p>
            </p:txBody>
          </p:sp>
        </p:grpSp>
        <p:grpSp>
          <p:nvGrpSpPr>
            <p:cNvPr id="37" name="Group 36">
              <a:extLst>
                <a:ext uri="{FF2B5EF4-FFF2-40B4-BE49-F238E27FC236}">
                  <a16:creationId xmlns:a16="http://schemas.microsoft.com/office/drawing/2014/main" id="{15FD8CFB-E239-4D61-9B3D-A58405DF49FF}"/>
                </a:ext>
              </a:extLst>
            </p:cNvPr>
            <p:cNvGrpSpPr>
              <a:grpSpLocks noChangeAspect="1"/>
            </p:cNvGrpSpPr>
            <p:nvPr/>
          </p:nvGrpSpPr>
          <p:grpSpPr>
            <a:xfrm>
              <a:off x="2527322" y="4903126"/>
              <a:ext cx="1216152" cy="1052114"/>
              <a:chOff x="2146535" y="928624"/>
              <a:chExt cx="1489596" cy="1288675"/>
            </a:xfrm>
            <a:solidFill>
              <a:schemeClr val="accent2"/>
            </a:solidFill>
          </p:grpSpPr>
          <p:sp>
            <p:nvSpPr>
              <p:cNvPr id="38" name="Hexagon 37">
                <a:extLst>
                  <a:ext uri="{FF2B5EF4-FFF2-40B4-BE49-F238E27FC236}">
                    <a16:creationId xmlns:a16="http://schemas.microsoft.com/office/drawing/2014/main" id="{0DAFAA0A-10BC-4AF9-BC6B-B13B2651097E}"/>
                  </a:ext>
                </a:extLst>
              </p:cNvPr>
              <p:cNvSpPr>
                <a:spLocks noChangeAspect="1"/>
              </p:cNvSpPr>
              <p:nvPr/>
            </p:nvSpPr>
            <p:spPr>
              <a:xfrm>
                <a:off x="2146535" y="928624"/>
                <a:ext cx="1489596" cy="1288675"/>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Hexagon 4">
                <a:extLst>
                  <a:ext uri="{FF2B5EF4-FFF2-40B4-BE49-F238E27FC236}">
                    <a16:creationId xmlns:a16="http://schemas.microsoft.com/office/drawing/2014/main" id="{ABC82C9F-15BB-428C-B482-C91CDD86CAE5}"/>
                  </a:ext>
                </a:extLst>
              </p:cNvPr>
              <p:cNvSpPr txBox="1"/>
              <p:nvPr/>
            </p:nvSpPr>
            <p:spPr>
              <a:xfrm>
                <a:off x="2329746" y="1050432"/>
                <a:ext cx="1123173" cy="97167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latin typeface="+mj-lt"/>
                  </a:rPr>
                  <a:t>Vtrans</a:t>
                </a:r>
                <a:r>
                  <a:rPr lang="en-US" sz="1200" kern="1200" dirty="0">
                    <a:latin typeface="+mj-lt"/>
                  </a:rPr>
                  <a:t> Signage Program</a:t>
                </a:r>
              </a:p>
            </p:txBody>
          </p:sp>
        </p:grpSp>
        <p:grpSp>
          <p:nvGrpSpPr>
            <p:cNvPr id="40" name="Group 39">
              <a:extLst>
                <a:ext uri="{FF2B5EF4-FFF2-40B4-BE49-F238E27FC236}">
                  <a16:creationId xmlns:a16="http://schemas.microsoft.com/office/drawing/2014/main" id="{0C1B75BD-1E0E-4DE6-A3CC-4A2A840ED4DB}"/>
                </a:ext>
              </a:extLst>
            </p:cNvPr>
            <p:cNvGrpSpPr>
              <a:grpSpLocks noChangeAspect="1"/>
            </p:cNvGrpSpPr>
            <p:nvPr/>
          </p:nvGrpSpPr>
          <p:grpSpPr>
            <a:xfrm>
              <a:off x="1553197" y="5461533"/>
              <a:ext cx="1216152" cy="1052114"/>
              <a:chOff x="2146535" y="928624"/>
              <a:chExt cx="1489596" cy="1288675"/>
            </a:xfrm>
            <a:solidFill>
              <a:schemeClr val="accent3"/>
            </a:solidFill>
          </p:grpSpPr>
          <p:sp>
            <p:nvSpPr>
              <p:cNvPr id="41" name="Hexagon 40">
                <a:extLst>
                  <a:ext uri="{FF2B5EF4-FFF2-40B4-BE49-F238E27FC236}">
                    <a16:creationId xmlns:a16="http://schemas.microsoft.com/office/drawing/2014/main" id="{E2BF783D-5BF4-444F-96DC-213631099910}"/>
                  </a:ext>
                </a:extLst>
              </p:cNvPr>
              <p:cNvSpPr>
                <a:spLocks noChangeAspect="1"/>
              </p:cNvSpPr>
              <p:nvPr/>
            </p:nvSpPr>
            <p:spPr>
              <a:xfrm>
                <a:off x="2146535" y="928624"/>
                <a:ext cx="1489596" cy="1288675"/>
              </a:xfrm>
              <a:prstGeom prst="hexagon">
                <a:avLst>
                  <a:gd name="adj" fmla="val 2857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Hexagon 4">
                <a:extLst>
                  <a:ext uri="{FF2B5EF4-FFF2-40B4-BE49-F238E27FC236}">
                    <a16:creationId xmlns:a16="http://schemas.microsoft.com/office/drawing/2014/main" id="{F8B6C09A-D82C-4741-9607-E9A018E0ABBE}"/>
                  </a:ext>
                </a:extLst>
              </p:cNvPr>
              <p:cNvSpPr txBox="1"/>
              <p:nvPr/>
            </p:nvSpPr>
            <p:spPr>
              <a:xfrm>
                <a:off x="2259769" y="1105278"/>
                <a:ext cx="1263127" cy="97167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Conservation Best Practices</a:t>
                </a:r>
              </a:p>
            </p:txBody>
          </p:sp>
        </p:grpSp>
      </p:grpSp>
      <p:sp>
        <p:nvSpPr>
          <p:cNvPr id="43" name="Text Placeholder 2">
            <a:extLst>
              <a:ext uri="{FF2B5EF4-FFF2-40B4-BE49-F238E27FC236}">
                <a16:creationId xmlns:a16="http://schemas.microsoft.com/office/drawing/2014/main" id="{15E4D9B9-0CB0-4643-9D6E-1DDFC6C1B5DE}"/>
              </a:ext>
            </a:extLst>
          </p:cNvPr>
          <p:cNvSpPr txBox="1">
            <a:spLocks/>
          </p:cNvSpPr>
          <p:nvPr/>
        </p:nvSpPr>
        <p:spPr>
          <a:xfrm>
            <a:off x="710673" y="1904604"/>
            <a:ext cx="3363248" cy="27875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Resources we have received:</a:t>
            </a:r>
          </a:p>
        </p:txBody>
      </p:sp>
    </p:spTree>
    <p:extLst>
      <p:ext uri="{BB962C8B-B14F-4D97-AF65-F5344CB8AC3E}">
        <p14:creationId xmlns:p14="http://schemas.microsoft.com/office/powerpoint/2010/main" val="291980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79EA-5502-4A33-8AA5-B352575F0F38}"/>
              </a:ext>
            </a:extLst>
          </p:cNvPr>
          <p:cNvSpPr>
            <a:spLocks noGrp="1"/>
          </p:cNvSpPr>
          <p:nvPr>
            <p:ph type="title"/>
          </p:nvPr>
        </p:nvSpPr>
        <p:spPr>
          <a:xfrm>
            <a:off x="0" y="119403"/>
            <a:ext cx="9144000" cy="886095"/>
          </a:xfrm>
        </p:spPr>
        <p:txBody>
          <a:bodyPr>
            <a:normAutofit/>
          </a:bodyPr>
          <a:lstStyle/>
          <a:p>
            <a:r>
              <a:rPr lang="en-US" dirty="0"/>
              <a:t>Natural Resources Guidelines</a:t>
            </a:r>
          </a:p>
        </p:txBody>
      </p:sp>
      <p:pic>
        <p:nvPicPr>
          <p:cNvPr id="3" name="Picture 2">
            <a:extLst>
              <a:ext uri="{FF2B5EF4-FFF2-40B4-BE49-F238E27FC236}">
                <a16:creationId xmlns:a16="http://schemas.microsoft.com/office/drawing/2014/main" id="{8DB5C9B8-A9D2-46E3-8353-5E6AB97284A4}"/>
              </a:ext>
            </a:extLst>
          </p:cNvPr>
          <p:cNvPicPr>
            <a:picLocks noChangeAspect="1"/>
          </p:cNvPicPr>
          <p:nvPr/>
        </p:nvPicPr>
        <p:blipFill rotWithShape="1">
          <a:blip r:embed="rId3"/>
          <a:srcRect l="14890" t="12111" r="2470" b="6427"/>
          <a:stretch/>
        </p:blipFill>
        <p:spPr>
          <a:xfrm>
            <a:off x="4214192" y="2740373"/>
            <a:ext cx="3392557" cy="3856383"/>
          </a:xfrm>
          <a:prstGeom prst="rect">
            <a:avLst/>
          </a:prstGeom>
        </p:spPr>
      </p:pic>
      <p:sp>
        <p:nvSpPr>
          <p:cNvPr id="17" name="Content Placeholder 2">
            <a:extLst>
              <a:ext uri="{FF2B5EF4-FFF2-40B4-BE49-F238E27FC236}">
                <a16:creationId xmlns:a16="http://schemas.microsoft.com/office/drawing/2014/main" id="{2B040696-8CB7-4B4E-A136-215E1F2B7A9A}"/>
              </a:ext>
            </a:extLst>
          </p:cNvPr>
          <p:cNvSpPr>
            <a:spLocks noGrp="1"/>
          </p:cNvSpPr>
          <p:nvPr>
            <p:ph idx="1"/>
          </p:nvPr>
        </p:nvSpPr>
        <p:spPr>
          <a:xfrm>
            <a:off x="482513" y="1029676"/>
            <a:ext cx="7892864" cy="1718513"/>
          </a:xfrm>
        </p:spPr>
        <p:txBody>
          <a:bodyPr>
            <a:normAutofit fontScale="62500" lnSpcReduction="20000"/>
          </a:bodyPr>
          <a:lstStyle/>
          <a:p>
            <a:pPr>
              <a:lnSpc>
                <a:spcPct val="110000"/>
              </a:lnSpc>
            </a:pPr>
            <a:r>
              <a:rPr lang="en-US" dirty="0"/>
              <a:t>Section about each natural community in the forest: vernal pools, floodplain forests, wetlands, deer wintering areas, etc.</a:t>
            </a:r>
          </a:p>
          <a:p>
            <a:pPr>
              <a:lnSpc>
                <a:spcPct val="110000"/>
              </a:lnSpc>
            </a:pPr>
            <a:r>
              <a:rPr lang="en-US" dirty="0"/>
              <a:t>For each, there’s background information, explanation of its importance, general management guidelines, regulatory issues, links to additional resources and guidelines, and a matrix of compatible activities.  </a:t>
            </a:r>
          </a:p>
        </p:txBody>
      </p:sp>
      <p:pic>
        <p:nvPicPr>
          <p:cNvPr id="10" name="Picture 9">
            <a:extLst>
              <a:ext uri="{FF2B5EF4-FFF2-40B4-BE49-F238E27FC236}">
                <a16:creationId xmlns:a16="http://schemas.microsoft.com/office/drawing/2014/main" id="{019EEE3A-4417-4F22-947B-22508D9558CA}"/>
              </a:ext>
            </a:extLst>
          </p:cNvPr>
          <p:cNvPicPr>
            <a:picLocks noChangeAspect="1"/>
          </p:cNvPicPr>
          <p:nvPr/>
        </p:nvPicPr>
        <p:blipFill>
          <a:blip r:embed="rId4"/>
          <a:stretch>
            <a:fillRect/>
          </a:stretch>
        </p:blipFill>
        <p:spPr>
          <a:xfrm>
            <a:off x="482513" y="2748189"/>
            <a:ext cx="3052030" cy="3963570"/>
          </a:xfrm>
          <a:prstGeom prst="rect">
            <a:avLst/>
          </a:prstGeom>
        </p:spPr>
      </p:pic>
    </p:spTree>
    <p:extLst>
      <p:ext uri="{BB962C8B-B14F-4D97-AF65-F5344CB8AC3E}">
        <p14:creationId xmlns:p14="http://schemas.microsoft.com/office/powerpoint/2010/main" val="8941536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0483d031-d8dd-4b68-b961-5be227026d6b"/>
  <p:tag name="WASPOLLED" val="154309D4E8594058A9384453A2F3DD1A"/>
  <p:tag name="TPVERSION" val="8"/>
  <p:tag name="TPFULLVERSION" val="8.5.0.39"/>
  <p:tag name="PPTVERSION" val="16"/>
  <p:tag name="TPOS" val="2"/>
  <p:tag name="TPLASTSAVEVERSION" val="6.3 PC"/>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77774B"/>
      </a:dk2>
      <a:lt2>
        <a:srgbClr val="E7E6E6"/>
      </a:lt2>
      <a:accent1>
        <a:srgbClr val="77774B"/>
      </a:accent1>
      <a:accent2>
        <a:srgbClr val="7CA456"/>
      </a:accent2>
      <a:accent3>
        <a:srgbClr val="C2A558"/>
      </a:accent3>
      <a:accent4>
        <a:srgbClr val="745B90"/>
      </a:accent4>
      <a:accent5>
        <a:srgbClr val="367E92"/>
      </a:accent5>
      <a:accent6>
        <a:srgbClr val="6473B7"/>
      </a:accent6>
      <a:hlink>
        <a:srgbClr val="0563C1"/>
      </a:hlink>
      <a:folHlink>
        <a:srgbClr val="954F72"/>
      </a:folHlink>
    </a:clrScheme>
    <a:fontScheme name="Custom 1">
      <a:majorFont>
        <a:latin typeface="Raleway"/>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25285</TotalTime>
  <Words>1015</Words>
  <Application>Microsoft Office PowerPoint</Application>
  <PresentationFormat>On-screen Show (4:3)</PresentationFormat>
  <Paragraphs>145</Paragraphs>
  <Slides>18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Raleway</vt:lpstr>
      <vt:lpstr>Office Theme</vt:lpstr>
      <vt:lpstr>Town Forest Recreation  Plan Presentation</vt:lpstr>
      <vt:lpstr>Project Overview</vt:lpstr>
      <vt:lpstr>Town Forest Steering Committee</vt:lpstr>
      <vt:lpstr>Project Purpose and Scope</vt:lpstr>
      <vt:lpstr>PowerPoint Presentation</vt:lpstr>
      <vt:lpstr>Project Progress</vt:lpstr>
      <vt:lpstr>Action Plan Components</vt:lpstr>
      <vt:lpstr>Recreation Planning Toolkit</vt:lpstr>
      <vt:lpstr>Natural Resources Guidelines</vt:lpstr>
      <vt:lpstr>Vision Framework</vt:lpstr>
      <vt:lpstr>Existing Experiences</vt:lpstr>
      <vt:lpstr>Future Experiences</vt:lpstr>
      <vt:lpstr>Management Balance</vt:lpstr>
      <vt:lpstr>Key Attributes</vt:lpstr>
      <vt:lpstr>Strategies</vt:lpstr>
      <vt:lpstr>Top Priority Strategies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Drew Bruce</dc:creator>
  <cp:lastModifiedBy>Ellie Wachtel</cp:lastModifiedBy>
  <cp:revision>268</cp:revision>
  <dcterms:created xsi:type="dcterms:W3CDTF">2017-11-16T01:04:00Z</dcterms:created>
  <dcterms:modified xsi:type="dcterms:W3CDTF">2018-10-15T19:33:08Z</dcterms:modified>
</cp:coreProperties>
</file>