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charts/chart1.xml" ContentType="application/vnd.openxmlformats-officedocument.drawingml.char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25"/>
  </p:notesMasterIdLst>
  <p:sldIdLst>
    <p:sldId id="256" r:id="rId2"/>
    <p:sldId id="302" r:id="rId3"/>
    <p:sldId id="263" r:id="rId4"/>
    <p:sldId id="267" r:id="rId5"/>
    <p:sldId id="270" r:id="rId6"/>
    <p:sldId id="278" r:id="rId7"/>
    <p:sldId id="303" r:id="rId8"/>
    <p:sldId id="280" r:id="rId9"/>
    <p:sldId id="336" r:id="rId10"/>
    <p:sldId id="272" r:id="rId11"/>
    <p:sldId id="273" r:id="rId12"/>
    <p:sldId id="288" r:id="rId13"/>
    <p:sldId id="289" r:id="rId14"/>
    <p:sldId id="276" r:id="rId15"/>
    <p:sldId id="281" r:id="rId16"/>
    <p:sldId id="287" r:id="rId17"/>
    <p:sldId id="292" r:id="rId18"/>
    <p:sldId id="285" r:id="rId19"/>
    <p:sldId id="286" r:id="rId20"/>
    <p:sldId id="282" r:id="rId21"/>
    <p:sldId id="290" r:id="rId22"/>
    <p:sldId id="283" r:id="rId23"/>
    <p:sldId id="284" r:id="rId24"/>
  </p:sldIdLst>
  <p:sldSz cx="9144000" cy="6858000" type="screen4x3"/>
  <p:notesSz cx="6858000" cy="9144000"/>
  <p:custDataLst>
    <p:tags r:id="rId2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08" d="100"/>
          <a:sy n="108" d="100"/>
        </p:scale>
        <p:origin x="168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view3D>
    <c:floor>
      <c:thickness val="0"/>
    </c:floor>
    <c:sideWall>
      <c:thickness val="0"/>
    </c:sideWall>
    <c:backWall>
      <c:thickness val="0"/>
    </c:backWall>
    <c:plotArea>
      <c:layout/>
      <c:bar3DChart>
        <c:barDir val="col"/>
        <c:grouping val="standar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C9E2-44BA-922E-A8EF85C0D864}"/>
            </c:ext>
          </c:extLst>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C9E2-44BA-922E-A8EF85C0D864}"/>
            </c:ext>
          </c:extLst>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C9E2-44BA-922E-A8EF85C0D864}"/>
            </c:ext>
          </c:extLst>
        </c:ser>
        <c:dLbls>
          <c:showLegendKey val="0"/>
          <c:showVal val="0"/>
          <c:showCatName val="0"/>
          <c:showSerName val="0"/>
          <c:showPercent val="0"/>
          <c:showBubbleSize val="0"/>
        </c:dLbls>
        <c:gapWidth val="150"/>
        <c:shape val="box"/>
        <c:axId val="416566048"/>
        <c:axId val="28760736"/>
        <c:axId val="415868936"/>
      </c:bar3DChart>
      <c:catAx>
        <c:axId val="416566048"/>
        <c:scaling>
          <c:orientation val="minMax"/>
        </c:scaling>
        <c:delete val="0"/>
        <c:axPos val="b"/>
        <c:numFmt formatCode="General" sourceLinked="1"/>
        <c:majorTickMark val="out"/>
        <c:minorTickMark val="none"/>
        <c:tickLblPos val="nextTo"/>
        <c:crossAx val="28760736"/>
        <c:crosses val="autoZero"/>
        <c:auto val="1"/>
        <c:lblAlgn val="ctr"/>
        <c:lblOffset val="100"/>
        <c:noMultiLvlLbl val="0"/>
      </c:catAx>
      <c:valAx>
        <c:axId val="28760736"/>
        <c:scaling>
          <c:orientation val="minMax"/>
        </c:scaling>
        <c:delete val="0"/>
        <c:axPos val="l"/>
        <c:majorGridlines/>
        <c:numFmt formatCode="General" sourceLinked="1"/>
        <c:majorTickMark val="out"/>
        <c:minorTickMark val="none"/>
        <c:tickLblPos val="nextTo"/>
        <c:crossAx val="416566048"/>
        <c:crosses val="autoZero"/>
        <c:crossBetween val="between"/>
      </c:valAx>
      <c:serAx>
        <c:axId val="415868936"/>
        <c:scaling>
          <c:orientation val="minMax"/>
        </c:scaling>
        <c:delete val="0"/>
        <c:axPos val="b"/>
        <c:majorTickMark val="out"/>
        <c:minorTickMark val="none"/>
        <c:tickLblPos val="nextTo"/>
        <c:crossAx val="28760736"/>
        <c:crosses val="autoZero"/>
      </c:serAx>
    </c:plotArea>
    <c:legend>
      <c:legendPos val="r"/>
      <c:overlay val="0"/>
    </c:legend>
    <c:plotVisOnly val="1"/>
    <c:dispBlanksAs val="gap"/>
    <c:extLst>
      <c:ext xmlns:c16r3="http://schemas.microsoft.com/office/drawing/2017/03/chart" uri="{56B9EC1D-385E-4148-901F-78D8002777C0}">
        <c16r3:dataDisplayOptions16>
          <c16r3:dispNaAsBlank val="1"/>
        </c16r3:dataDisplayOptions16>
      </c:ext>
    </c:extLst>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DE1CEA-0150-45D1-A3F2-412D9C198281}" type="doc">
      <dgm:prSet loTypeId="urn:microsoft.com/office/officeart/2011/layout/HexagonRadial" loCatId="officeonline" qsTypeId="urn:microsoft.com/office/officeart/2005/8/quickstyle/simple1" qsCatId="simple" csTypeId="urn:microsoft.com/office/officeart/2005/8/colors/accent1_2" csCatId="accent1" phldr="1"/>
      <dgm:spPr/>
      <dgm:t>
        <a:bodyPr/>
        <a:lstStyle/>
        <a:p>
          <a:endParaRPr lang="en-US"/>
        </a:p>
      </dgm:t>
    </dgm:pt>
    <dgm:pt modelId="{65BED2FC-5813-4E43-8FAF-793533E897D1}">
      <dgm:prSet phldrT="[Text]"/>
      <dgm:spPr>
        <a:solidFill>
          <a:schemeClr val="tx1">
            <a:lumMod val="50000"/>
            <a:lumOff val="50000"/>
          </a:schemeClr>
        </a:solidFill>
      </dgm:spPr>
      <dgm:t>
        <a:bodyPr/>
        <a:lstStyle/>
        <a:p>
          <a:endParaRPr lang="en-US" dirty="0"/>
        </a:p>
      </dgm:t>
    </dgm:pt>
    <dgm:pt modelId="{4211A3A1-B16E-4513-8380-8DFA8B01D197}" type="parTrans" cxnId="{89C397A9-B01B-4E73-BA9B-556150B276FA}">
      <dgm:prSet/>
      <dgm:spPr/>
      <dgm:t>
        <a:bodyPr/>
        <a:lstStyle/>
        <a:p>
          <a:endParaRPr lang="en-US"/>
        </a:p>
      </dgm:t>
    </dgm:pt>
    <dgm:pt modelId="{B71A0FB0-8AEA-4929-96C4-283F6E4DB49E}" type="sibTrans" cxnId="{89C397A9-B01B-4E73-BA9B-556150B276FA}">
      <dgm:prSet/>
      <dgm:spPr/>
      <dgm:t>
        <a:bodyPr/>
        <a:lstStyle/>
        <a:p>
          <a:endParaRPr lang="en-US"/>
        </a:p>
      </dgm:t>
    </dgm:pt>
    <dgm:pt modelId="{E8822505-AF93-4B95-A578-E05AC76D469E}">
      <dgm:prSet phldrT="[Text]"/>
      <dgm:spPr>
        <a:solidFill>
          <a:schemeClr val="accent2"/>
        </a:solidFill>
      </dgm:spPr>
      <dgm:t>
        <a:bodyPr/>
        <a:lstStyle/>
        <a:p>
          <a:pPr>
            <a:buFont typeface="Arial" panose="020B0604020202020204" pitchFamily="34" charset="0"/>
            <a:buChar char="•"/>
          </a:pPr>
          <a:r>
            <a:rPr lang="en-US" dirty="0"/>
            <a:t>Existing Conditions &amp; Assessment Pod</a:t>
          </a:r>
        </a:p>
      </dgm:t>
    </dgm:pt>
    <dgm:pt modelId="{0659F2DB-7A11-44C3-8BC5-7394EDA9C76D}" type="parTrans" cxnId="{9288B9B1-0FC6-466A-98FB-D5C5696E0588}">
      <dgm:prSet/>
      <dgm:spPr/>
      <dgm:t>
        <a:bodyPr/>
        <a:lstStyle/>
        <a:p>
          <a:endParaRPr lang="en-US"/>
        </a:p>
      </dgm:t>
    </dgm:pt>
    <dgm:pt modelId="{9CBF659E-04F8-4C4C-81D4-BC5165466E3B}" type="sibTrans" cxnId="{9288B9B1-0FC6-466A-98FB-D5C5696E0588}">
      <dgm:prSet/>
      <dgm:spPr/>
      <dgm:t>
        <a:bodyPr/>
        <a:lstStyle/>
        <a:p>
          <a:endParaRPr lang="en-US"/>
        </a:p>
      </dgm:t>
    </dgm:pt>
    <dgm:pt modelId="{9246DE8C-E32F-4FEA-B7E6-B8A6B016FE7D}">
      <dgm:prSet phldrT="[Text]"/>
      <dgm:spPr>
        <a:solidFill>
          <a:schemeClr val="accent3"/>
        </a:solidFill>
      </dgm:spPr>
      <dgm:t>
        <a:bodyPr/>
        <a:lstStyle/>
        <a:p>
          <a:r>
            <a:rPr lang="en-US" dirty="0"/>
            <a:t>Public Engagement Pod </a:t>
          </a:r>
        </a:p>
      </dgm:t>
    </dgm:pt>
    <dgm:pt modelId="{0046C600-307A-4944-8C59-2A947A10E93F}" type="parTrans" cxnId="{31A9E37C-D8CD-442E-BD37-2B9B103833D0}">
      <dgm:prSet/>
      <dgm:spPr/>
      <dgm:t>
        <a:bodyPr/>
        <a:lstStyle/>
        <a:p>
          <a:endParaRPr lang="en-US"/>
        </a:p>
      </dgm:t>
    </dgm:pt>
    <dgm:pt modelId="{4D9F0ACB-AECC-4F9F-BA51-754082CFA3F6}" type="sibTrans" cxnId="{31A9E37C-D8CD-442E-BD37-2B9B103833D0}">
      <dgm:prSet/>
      <dgm:spPr/>
      <dgm:t>
        <a:bodyPr/>
        <a:lstStyle/>
        <a:p>
          <a:endParaRPr lang="en-US"/>
        </a:p>
      </dgm:t>
    </dgm:pt>
    <dgm:pt modelId="{05C50D89-1D4C-4D2B-8415-E68E05F0FDE3}">
      <dgm:prSet phldrT="[Text]"/>
      <dgm:spPr>
        <a:solidFill>
          <a:schemeClr val="accent4"/>
        </a:solidFill>
      </dgm:spPr>
      <dgm:t>
        <a:bodyPr/>
        <a:lstStyle/>
        <a:p>
          <a:r>
            <a:rPr lang="en-US" dirty="0"/>
            <a:t>Natural Resources Pod </a:t>
          </a:r>
        </a:p>
      </dgm:t>
    </dgm:pt>
    <dgm:pt modelId="{1C5FF2F5-09F4-419A-9768-E754770C1E4F}" type="parTrans" cxnId="{6AE05564-0141-49A0-85AC-ED408F46C960}">
      <dgm:prSet/>
      <dgm:spPr/>
      <dgm:t>
        <a:bodyPr/>
        <a:lstStyle/>
        <a:p>
          <a:endParaRPr lang="en-US"/>
        </a:p>
      </dgm:t>
    </dgm:pt>
    <dgm:pt modelId="{2B15B903-11B3-4E6C-B29C-7400F47828F3}" type="sibTrans" cxnId="{6AE05564-0141-49A0-85AC-ED408F46C960}">
      <dgm:prSet/>
      <dgm:spPr/>
      <dgm:t>
        <a:bodyPr/>
        <a:lstStyle/>
        <a:p>
          <a:endParaRPr lang="en-US"/>
        </a:p>
      </dgm:t>
    </dgm:pt>
    <dgm:pt modelId="{854DA24B-E372-47FD-9B8B-08433A5ECA6D}">
      <dgm:prSet phldrT="[Text]"/>
      <dgm:spPr>
        <a:solidFill>
          <a:schemeClr val="accent5"/>
        </a:solidFill>
      </dgm:spPr>
      <dgm:t>
        <a:bodyPr/>
        <a:lstStyle/>
        <a:p>
          <a:r>
            <a:rPr lang="en-US" dirty="0"/>
            <a:t>Plan Development Pod </a:t>
          </a:r>
        </a:p>
      </dgm:t>
    </dgm:pt>
    <dgm:pt modelId="{8821D94C-BE0D-423D-92C1-E1A0D8D46717}" type="parTrans" cxnId="{5981C9B4-43A1-4D11-A6D7-4570437B0DE8}">
      <dgm:prSet/>
      <dgm:spPr/>
      <dgm:t>
        <a:bodyPr/>
        <a:lstStyle/>
        <a:p>
          <a:endParaRPr lang="en-US"/>
        </a:p>
      </dgm:t>
    </dgm:pt>
    <dgm:pt modelId="{59A64487-939E-4E96-8D63-95E06CEDE56C}" type="sibTrans" cxnId="{5981C9B4-43A1-4D11-A6D7-4570437B0DE8}">
      <dgm:prSet/>
      <dgm:spPr/>
      <dgm:t>
        <a:bodyPr/>
        <a:lstStyle/>
        <a:p>
          <a:endParaRPr lang="en-US"/>
        </a:p>
      </dgm:t>
    </dgm:pt>
    <dgm:pt modelId="{7F50B1D5-8EE1-4979-8177-68E354AA9643}">
      <dgm:prSet phldrT="[Text]"/>
      <dgm:spPr>
        <a:solidFill>
          <a:schemeClr val="accent6"/>
        </a:solidFill>
      </dgm:spPr>
      <dgm:t>
        <a:bodyPr/>
        <a:lstStyle/>
        <a:p>
          <a:pPr>
            <a:buFont typeface="Arial" panose="020B0604020202020204" pitchFamily="34" charset="0"/>
            <a:buChar char="•"/>
          </a:pPr>
          <a:r>
            <a:rPr lang="en-US" dirty="0"/>
            <a:t>Implementation Pod </a:t>
          </a:r>
        </a:p>
      </dgm:t>
    </dgm:pt>
    <dgm:pt modelId="{23C6AFD9-6023-411B-9FD6-6DA9AE79D1FD}" type="parTrans" cxnId="{41C45ADC-5B8D-43C6-B0A9-BD3A77D25DDB}">
      <dgm:prSet/>
      <dgm:spPr/>
      <dgm:t>
        <a:bodyPr/>
        <a:lstStyle/>
        <a:p>
          <a:endParaRPr lang="en-US"/>
        </a:p>
      </dgm:t>
    </dgm:pt>
    <dgm:pt modelId="{754E9B46-A062-4019-AB53-3FA0E5C35CAE}" type="sibTrans" cxnId="{41C45ADC-5B8D-43C6-B0A9-BD3A77D25DDB}">
      <dgm:prSet/>
      <dgm:spPr/>
      <dgm:t>
        <a:bodyPr/>
        <a:lstStyle/>
        <a:p>
          <a:endParaRPr lang="en-US"/>
        </a:p>
      </dgm:t>
    </dgm:pt>
    <dgm:pt modelId="{3575509D-754C-4C1F-93BC-F27696A1762F}">
      <dgm:prSet phldrT="[Text]"/>
      <dgm:spPr/>
      <dgm:t>
        <a:bodyPr/>
        <a:lstStyle/>
        <a:p>
          <a:r>
            <a:rPr lang="en-US" dirty="0"/>
            <a:t>Town Forest Stories Pod</a:t>
          </a:r>
        </a:p>
      </dgm:t>
    </dgm:pt>
    <dgm:pt modelId="{851E6BFC-72B6-417F-A70A-AE4E27461036}" type="sibTrans" cxnId="{81DF74B9-E4F2-432C-AE3E-9EC489753C24}">
      <dgm:prSet/>
      <dgm:spPr/>
      <dgm:t>
        <a:bodyPr/>
        <a:lstStyle/>
        <a:p>
          <a:endParaRPr lang="en-US"/>
        </a:p>
      </dgm:t>
    </dgm:pt>
    <dgm:pt modelId="{D3EC2889-84BB-4340-9BCE-1D0821BBE434}" type="parTrans" cxnId="{81DF74B9-E4F2-432C-AE3E-9EC489753C24}">
      <dgm:prSet/>
      <dgm:spPr/>
      <dgm:t>
        <a:bodyPr/>
        <a:lstStyle/>
        <a:p>
          <a:endParaRPr lang="en-US"/>
        </a:p>
      </dgm:t>
    </dgm:pt>
    <dgm:pt modelId="{495607A2-5FB7-4E92-837E-FB7D3188EA7E}" type="pres">
      <dgm:prSet presAssocID="{86DE1CEA-0150-45D1-A3F2-412D9C198281}" presName="Name0" presStyleCnt="0">
        <dgm:presLayoutVars>
          <dgm:chMax val="1"/>
          <dgm:chPref val="1"/>
          <dgm:dir/>
          <dgm:animOne val="branch"/>
          <dgm:animLvl val="lvl"/>
        </dgm:presLayoutVars>
      </dgm:prSet>
      <dgm:spPr/>
    </dgm:pt>
    <dgm:pt modelId="{101E51E7-A7A3-48D3-98DB-D868E426C63A}" type="pres">
      <dgm:prSet presAssocID="{65BED2FC-5813-4E43-8FAF-793533E897D1}" presName="Parent" presStyleLbl="node0" presStyleIdx="0" presStyleCnt="1">
        <dgm:presLayoutVars>
          <dgm:chMax val="6"/>
          <dgm:chPref val="6"/>
        </dgm:presLayoutVars>
      </dgm:prSet>
      <dgm:spPr/>
    </dgm:pt>
    <dgm:pt modelId="{4D2D8B50-99E8-411B-B438-91D571B801F3}" type="pres">
      <dgm:prSet presAssocID="{E8822505-AF93-4B95-A578-E05AC76D469E}" presName="Accent1" presStyleCnt="0"/>
      <dgm:spPr/>
    </dgm:pt>
    <dgm:pt modelId="{FB938B71-3BA3-490B-85A9-B24288DAF034}" type="pres">
      <dgm:prSet presAssocID="{E8822505-AF93-4B95-A578-E05AC76D469E}" presName="Accent" presStyleLbl="bgShp" presStyleIdx="0" presStyleCnt="6"/>
      <dgm:spPr/>
    </dgm:pt>
    <dgm:pt modelId="{E759E02E-340D-4159-901B-94C100B8FFAD}" type="pres">
      <dgm:prSet presAssocID="{E8822505-AF93-4B95-A578-E05AC76D469E}" presName="Child1" presStyleLbl="node1" presStyleIdx="0" presStyleCnt="6">
        <dgm:presLayoutVars>
          <dgm:chMax val="0"/>
          <dgm:chPref val="0"/>
          <dgm:bulletEnabled val="1"/>
        </dgm:presLayoutVars>
      </dgm:prSet>
      <dgm:spPr/>
    </dgm:pt>
    <dgm:pt modelId="{D80C66A1-84A4-4E94-A6A7-96454243DA41}" type="pres">
      <dgm:prSet presAssocID="{9246DE8C-E32F-4FEA-B7E6-B8A6B016FE7D}" presName="Accent2" presStyleCnt="0"/>
      <dgm:spPr/>
    </dgm:pt>
    <dgm:pt modelId="{BC1762AA-7C10-4CB6-9E69-55170FD664FE}" type="pres">
      <dgm:prSet presAssocID="{9246DE8C-E32F-4FEA-B7E6-B8A6B016FE7D}" presName="Accent" presStyleLbl="bgShp" presStyleIdx="1" presStyleCnt="6"/>
      <dgm:spPr/>
    </dgm:pt>
    <dgm:pt modelId="{F61EEE3C-0F34-4476-A060-43D0F0F0860D}" type="pres">
      <dgm:prSet presAssocID="{9246DE8C-E32F-4FEA-B7E6-B8A6B016FE7D}" presName="Child2" presStyleLbl="node1" presStyleIdx="1" presStyleCnt="6">
        <dgm:presLayoutVars>
          <dgm:chMax val="0"/>
          <dgm:chPref val="0"/>
          <dgm:bulletEnabled val="1"/>
        </dgm:presLayoutVars>
      </dgm:prSet>
      <dgm:spPr/>
    </dgm:pt>
    <dgm:pt modelId="{B3A36A25-1CAD-4528-BE28-8EB59E4EE2B7}" type="pres">
      <dgm:prSet presAssocID="{05C50D89-1D4C-4D2B-8415-E68E05F0FDE3}" presName="Accent3" presStyleCnt="0"/>
      <dgm:spPr/>
    </dgm:pt>
    <dgm:pt modelId="{661147CF-37D4-4D38-9AE2-F737A84E72DF}" type="pres">
      <dgm:prSet presAssocID="{05C50D89-1D4C-4D2B-8415-E68E05F0FDE3}" presName="Accent" presStyleLbl="bgShp" presStyleIdx="2" presStyleCnt="6"/>
      <dgm:spPr/>
    </dgm:pt>
    <dgm:pt modelId="{5FC00087-3F14-48C0-9689-F7011D7A496B}" type="pres">
      <dgm:prSet presAssocID="{05C50D89-1D4C-4D2B-8415-E68E05F0FDE3}" presName="Child3" presStyleLbl="node1" presStyleIdx="2" presStyleCnt="6">
        <dgm:presLayoutVars>
          <dgm:chMax val="0"/>
          <dgm:chPref val="0"/>
          <dgm:bulletEnabled val="1"/>
        </dgm:presLayoutVars>
      </dgm:prSet>
      <dgm:spPr/>
    </dgm:pt>
    <dgm:pt modelId="{AEF7CF6F-0DF2-4606-BB3C-74748B2749DD}" type="pres">
      <dgm:prSet presAssocID="{854DA24B-E372-47FD-9B8B-08433A5ECA6D}" presName="Accent4" presStyleCnt="0"/>
      <dgm:spPr/>
    </dgm:pt>
    <dgm:pt modelId="{9691A90F-23A1-442C-AF4E-3879F7C41908}" type="pres">
      <dgm:prSet presAssocID="{854DA24B-E372-47FD-9B8B-08433A5ECA6D}" presName="Accent" presStyleLbl="bgShp" presStyleIdx="3" presStyleCnt="6"/>
      <dgm:spPr/>
    </dgm:pt>
    <dgm:pt modelId="{33C63C6B-C52A-4755-8B5E-FF977738B94E}" type="pres">
      <dgm:prSet presAssocID="{854DA24B-E372-47FD-9B8B-08433A5ECA6D}" presName="Child4" presStyleLbl="node1" presStyleIdx="3" presStyleCnt="6">
        <dgm:presLayoutVars>
          <dgm:chMax val="0"/>
          <dgm:chPref val="0"/>
          <dgm:bulletEnabled val="1"/>
        </dgm:presLayoutVars>
      </dgm:prSet>
      <dgm:spPr/>
    </dgm:pt>
    <dgm:pt modelId="{4D759F2A-8E84-439F-B27A-4ACE62BA87D5}" type="pres">
      <dgm:prSet presAssocID="{7F50B1D5-8EE1-4979-8177-68E354AA9643}" presName="Accent5" presStyleCnt="0"/>
      <dgm:spPr/>
    </dgm:pt>
    <dgm:pt modelId="{9C0B6818-4A9F-470F-BA8A-203A0BDC91A5}" type="pres">
      <dgm:prSet presAssocID="{7F50B1D5-8EE1-4979-8177-68E354AA9643}" presName="Accent" presStyleLbl="bgShp" presStyleIdx="4" presStyleCnt="6"/>
      <dgm:spPr/>
    </dgm:pt>
    <dgm:pt modelId="{656E652C-7208-4DE5-B437-1AFC951AC469}" type="pres">
      <dgm:prSet presAssocID="{7F50B1D5-8EE1-4979-8177-68E354AA9643}" presName="Child5" presStyleLbl="node1" presStyleIdx="4" presStyleCnt="6">
        <dgm:presLayoutVars>
          <dgm:chMax val="0"/>
          <dgm:chPref val="0"/>
          <dgm:bulletEnabled val="1"/>
        </dgm:presLayoutVars>
      </dgm:prSet>
      <dgm:spPr/>
    </dgm:pt>
    <dgm:pt modelId="{A96CB53F-FD9A-4E05-BA79-EA4D506A826A}" type="pres">
      <dgm:prSet presAssocID="{3575509D-754C-4C1F-93BC-F27696A1762F}" presName="Accent6" presStyleCnt="0"/>
      <dgm:spPr/>
    </dgm:pt>
    <dgm:pt modelId="{344630EA-22F2-4A4C-B731-63170A955B4C}" type="pres">
      <dgm:prSet presAssocID="{3575509D-754C-4C1F-93BC-F27696A1762F}" presName="Accent" presStyleLbl="bgShp" presStyleIdx="5" presStyleCnt="6"/>
      <dgm:spPr/>
    </dgm:pt>
    <dgm:pt modelId="{43C7D44F-55BB-41FC-A6CC-973CDA863C26}" type="pres">
      <dgm:prSet presAssocID="{3575509D-754C-4C1F-93BC-F27696A1762F}" presName="Child6" presStyleLbl="node1" presStyleIdx="5" presStyleCnt="6">
        <dgm:presLayoutVars>
          <dgm:chMax val="0"/>
          <dgm:chPref val="0"/>
          <dgm:bulletEnabled val="1"/>
        </dgm:presLayoutVars>
      </dgm:prSet>
      <dgm:spPr/>
    </dgm:pt>
  </dgm:ptLst>
  <dgm:cxnLst>
    <dgm:cxn modelId="{381B7715-7F6C-44E1-A985-847A421D7B36}" type="presOf" srcId="{7F50B1D5-8EE1-4979-8177-68E354AA9643}" destId="{656E652C-7208-4DE5-B437-1AFC951AC469}" srcOrd="0" destOrd="0" presId="urn:microsoft.com/office/officeart/2011/layout/HexagonRadial"/>
    <dgm:cxn modelId="{F7B5B61E-5E20-47B3-B738-824A36EA6AF4}" type="presOf" srcId="{86DE1CEA-0150-45D1-A3F2-412D9C198281}" destId="{495607A2-5FB7-4E92-837E-FB7D3188EA7E}" srcOrd="0" destOrd="0" presId="urn:microsoft.com/office/officeart/2011/layout/HexagonRadial"/>
    <dgm:cxn modelId="{BF6FFB22-F349-4974-BBBB-7FF0D9339C56}" type="presOf" srcId="{05C50D89-1D4C-4D2B-8415-E68E05F0FDE3}" destId="{5FC00087-3F14-48C0-9689-F7011D7A496B}" srcOrd="0" destOrd="0" presId="urn:microsoft.com/office/officeart/2011/layout/HexagonRadial"/>
    <dgm:cxn modelId="{28BE6927-EC4E-459C-829D-F2F451DF3E03}" type="presOf" srcId="{9246DE8C-E32F-4FEA-B7E6-B8A6B016FE7D}" destId="{F61EEE3C-0F34-4476-A060-43D0F0F0860D}" srcOrd="0" destOrd="0" presId="urn:microsoft.com/office/officeart/2011/layout/HexagonRadial"/>
    <dgm:cxn modelId="{6AE05564-0141-49A0-85AC-ED408F46C960}" srcId="{65BED2FC-5813-4E43-8FAF-793533E897D1}" destId="{05C50D89-1D4C-4D2B-8415-E68E05F0FDE3}" srcOrd="2" destOrd="0" parTransId="{1C5FF2F5-09F4-419A-9768-E754770C1E4F}" sibTransId="{2B15B903-11B3-4E6C-B29C-7400F47828F3}"/>
    <dgm:cxn modelId="{90009664-04B3-4E79-9142-7B3AB1618B73}" type="presOf" srcId="{65BED2FC-5813-4E43-8FAF-793533E897D1}" destId="{101E51E7-A7A3-48D3-98DB-D868E426C63A}" srcOrd="0" destOrd="0" presId="urn:microsoft.com/office/officeart/2011/layout/HexagonRadial"/>
    <dgm:cxn modelId="{31A9E37C-D8CD-442E-BD37-2B9B103833D0}" srcId="{65BED2FC-5813-4E43-8FAF-793533E897D1}" destId="{9246DE8C-E32F-4FEA-B7E6-B8A6B016FE7D}" srcOrd="1" destOrd="0" parTransId="{0046C600-307A-4944-8C59-2A947A10E93F}" sibTransId="{4D9F0ACB-AECC-4F9F-BA51-754082CFA3F6}"/>
    <dgm:cxn modelId="{89C397A9-B01B-4E73-BA9B-556150B276FA}" srcId="{86DE1CEA-0150-45D1-A3F2-412D9C198281}" destId="{65BED2FC-5813-4E43-8FAF-793533E897D1}" srcOrd="0" destOrd="0" parTransId="{4211A3A1-B16E-4513-8380-8DFA8B01D197}" sibTransId="{B71A0FB0-8AEA-4929-96C4-283F6E4DB49E}"/>
    <dgm:cxn modelId="{E0458CAE-34ED-47D8-8B03-D214C020FED0}" type="presOf" srcId="{854DA24B-E372-47FD-9B8B-08433A5ECA6D}" destId="{33C63C6B-C52A-4755-8B5E-FF977738B94E}" srcOrd="0" destOrd="0" presId="urn:microsoft.com/office/officeart/2011/layout/HexagonRadial"/>
    <dgm:cxn modelId="{6620C4B0-2424-4D22-AD24-2D7A2E9A043C}" type="presOf" srcId="{3575509D-754C-4C1F-93BC-F27696A1762F}" destId="{43C7D44F-55BB-41FC-A6CC-973CDA863C26}" srcOrd="0" destOrd="0" presId="urn:microsoft.com/office/officeart/2011/layout/HexagonRadial"/>
    <dgm:cxn modelId="{9288B9B1-0FC6-466A-98FB-D5C5696E0588}" srcId="{65BED2FC-5813-4E43-8FAF-793533E897D1}" destId="{E8822505-AF93-4B95-A578-E05AC76D469E}" srcOrd="0" destOrd="0" parTransId="{0659F2DB-7A11-44C3-8BC5-7394EDA9C76D}" sibTransId="{9CBF659E-04F8-4C4C-81D4-BC5165466E3B}"/>
    <dgm:cxn modelId="{5981C9B4-43A1-4D11-A6D7-4570437B0DE8}" srcId="{65BED2FC-5813-4E43-8FAF-793533E897D1}" destId="{854DA24B-E372-47FD-9B8B-08433A5ECA6D}" srcOrd="3" destOrd="0" parTransId="{8821D94C-BE0D-423D-92C1-E1A0D8D46717}" sibTransId="{59A64487-939E-4E96-8D63-95E06CEDE56C}"/>
    <dgm:cxn modelId="{81DF74B9-E4F2-432C-AE3E-9EC489753C24}" srcId="{65BED2FC-5813-4E43-8FAF-793533E897D1}" destId="{3575509D-754C-4C1F-93BC-F27696A1762F}" srcOrd="5" destOrd="0" parTransId="{D3EC2889-84BB-4340-9BCE-1D0821BBE434}" sibTransId="{851E6BFC-72B6-417F-A70A-AE4E27461036}"/>
    <dgm:cxn modelId="{7A6105D7-6994-4D84-9606-30817CA8F99D}" type="presOf" srcId="{E8822505-AF93-4B95-A578-E05AC76D469E}" destId="{E759E02E-340D-4159-901B-94C100B8FFAD}" srcOrd="0" destOrd="0" presId="urn:microsoft.com/office/officeart/2011/layout/HexagonRadial"/>
    <dgm:cxn modelId="{41C45ADC-5B8D-43C6-B0A9-BD3A77D25DDB}" srcId="{65BED2FC-5813-4E43-8FAF-793533E897D1}" destId="{7F50B1D5-8EE1-4979-8177-68E354AA9643}" srcOrd="4" destOrd="0" parTransId="{23C6AFD9-6023-411B-9FD6-6DA9AE79D1FD}" sibTransId="{754E9B46-A062-4019-AB53-3FA0E5C35CAE}"/>
    <dgm:cxn modelId="{AE342F41-57FF-450C-B72C-B4868E2F43B9}" type="presParOf" srcId="{495607A2-5FB7-4E92-837E-FB7D3188EA7E}" destId="{101E51E7-A7A3-48D3-98DB-D868E426C63A}" srcOrd="0" destOrd="0" presId="urn:microsoft.com/office/officeart/2011/layout/HexagonRadial"/>
    <dgm:cxn modelId="{CBB816FC-6EAC-48E5-B148-7D2C036B0A11}" type="presParOf" srcId="{495607A2-5FB7-4E92-837E-FB7D3188EA7E}" destId="{4D2D8B50-99E8-411B-B438-91D571B801F3}" srcOrd="1" destOrd="0" presId="urn:microsoft.com/office/officeart/2011/layout/HexagonRadial"/>
    <dgm:cxn modelId="{79DA0A9D-E1AA-4637-AB5F-7B4642B92C6C}" type="presParOf" srcId="{4D2D8B50-99E8-411B-B438-91D571B801F3}" destId="{FB938B71-3BA3-490B-85A9-B24288DAF034}" srcOrd="0" destOrd="0" presId="urn:microsoft.com/office/officeart/2011/layout/HexagonRadial"/>
    <dgm:cxn modelId="{77CFD945-E5AD-4F0F-A848-6A5B10DCF3F8}" type="presParOf" srcId="{495607A2-5FB7-4E92-837E-FB7D3188EA7E}" destId="{E759E02E-340D-4159-901B-94C100B8FFAD}" srcOrd="2" destOrd="0" presId="urn:microsoft.com/office/officeart/2011/layout/HexagonRadial"/>
    <dgm:cxn modelId="{7B85AA10-DC79-4308-9DEC-8D957EF55F33}" type="presParOf" srcId="{495607A2-5FB7-4E92-837E-FB7D3188EA7E}" destId="{D80C66A1-84A4-4E94-A6A7-96454243DA41}" srcOrd="3" destOrd="0" presId="urn:microsoft.com/office/officeart/2011/layout/HexagonRadial"/>
    <dgm:cxn modelId="{5A1DB4DE-7705-4206-B33B-9A371B20EAFE}" type="presParOf" srcId="{D80C66A1-84A4-4E94-A6A7-96454243DA41}" destId="{BC1762AA-7C10-4CB6-9E69-55170FD664FE}" srcOrd="0" destOrd="0" presId="urn:microsoft.com/office/officeart/2011/layout/HexagonRadial"/>
    <dgm:cxn modelId="{D7C5DC48-326F-4B23-B8E9-DD134DFD8F32}" type="presParOf" srcId="{495607A2-5FB7-4E92-837E-FB7D3188EA7E}" destId="{F61EEE3C-0F34-4476-A060-43D0F0F0860D}" srcOrd="4" destOrd="0" presId="urn:microsoft.com/office/officeart/2011/layout/HexagonRadial"/>
    <dgm:cxn modelId="{27B9B246-DB2C-4E97-A73E-5DE313626E37}" type="presParOf" srcId="{495607A2-5FB7-4E92-837E-FB7D3188EA7E}" destId="{B3A36A25-1CAD-4528-BE28-8EB59E4EE2B7}" srcOrd="5" destOrd="0" presId="urn:microsoft.com/office/officeart/2011/layout/HexagonRadial"/>
    <dgm:cxn modelId="{A930AB70-C0C4-4FCF-BD63-C3FDCCB783ED}" type="presParOf" srcId="{B3A36A25-1CAD-4528-BE28-8EB59E4EE2B7}" destId="{661147CF-37D4-4D38-9AE2-F737A84E72DF}" srcOrd="0" destOrd="0" presId="urn:microsoft.com/office/officeart/2011/layout/HexagonRadial"/>
    <dgm:cxn modelId="{7FC4427F-EE56-4BBA-A72B-8CBEE1560B3A}" type="presParOf" srcId="{495607A2-5FB7-4E92-837E-FB7D3188EA7E}" destId="{5FC00087-3F14-48C0-9689-F7011D7A496B}" srcOrd="6" destOrd="0" presId="urn:microsoft.com/office/officeart/2011/layout/HexagonRadial"/>
    <dgm:cxn modelId="{2CC06E17-B2DD-47E8-A1A5-9D8B7326B825}" type="presParOf" srcId="{495607A2-5FB7-4E92-837E-FB7D3188EA7E}" destId="{AEF7CF6F-0DF2-4606-BB3C-74748B2749DD}" srcOrd="7" destOrd="0" presId="urn:microsoft.com/office/officeart/2011/layout/HexagonRadial"/>
    <dgm:cxn modelId="{754EED34-967D-49DB-98E6-BD93C25AABC8}" type="presParOf" srcId="{AEF7CF6F-0DF2-4606-BB3C-74748B2749DD}" destId="{9691A90F-23A1-442C-AF4E-3879F7C41908}" srcOrd="0" destOrd="0" presId="urn:microsoft.com/office/officeart/2011/layout/HexagonRadial"/>
    <dgm:cxn modelId="{264074D2-B38E-4AEB-9939-A73F4BC15051}" type="presParOf" srcId="{495607A2-5FB7-4E92-837E-FB7D3188EA7E}" destId="{33C63C6B-C52A-4755-8B5E-FF977738B94E}" srcOrd="8" destOrd="0" presId="urn:microsoft.com/office/officeart/2011/layout/HexagonRadial"/>
    <dgm:cxn modelId="{9881D0F5-573F-4F1F-BF3E-64623EF35DDB}" type="presParOf" srcId="{495607A2-5FB7-4E92-837E-FB7D3188EA7E}" destId="{4D759F2A-8E84-439F-B27A-4ACE62BA87D5}" srcOrd="9" destOrd="0" presId="urn:microsoft.com/office/officeart/2011/layout/HexagonRadial"/>
    <dgm:cxn modelId="{70BB4E4E-3A13-41CC-8D9A-73C75A2A72A0}" type="presParOf" srcId="{4D759F2A-8E84-439F-B27A-4ACE62BA87D5}" destId="{9C0B6818-4A9F-470F-BA8A-203A0BDC91A5}" srcOrd="0" destOrd="0" presId="urn:microsoft.com/office/officeart/2011/layout/HexagonRadial"/>
    <dgm:cxn modelId="{42E86E03-8534-43C4-A2DB-0B4B9A14AE7D}" type="presParOf" srcId="{495607A2-5FB7-4E92-837E-FB7D3188EA7E}" destId="{656E652C-7208-4DE5-B437-1AFC951AC469}" srcOrd="10" destOrd="0" presId="urn:microsoft.com/office/officeart/2011/layout/HexagonRadial"/>
    <dgm:cxn modelId="{EDE67BEB-42F1-4084-A0DB-4476641F4584}" type="presParOf" srcId="{495607A2-5FB7-4E92-837E-FB7D3188EA7E}" destId="{A96CB53F-FD9A-4E05-BA79-EA4D506A826A}" srcOrd="11" destOrd="0" presId="urn:microsoft.com/office/officeart/2011/layout/HexagonRadial"/>
    <dgm:cxn modelId="{F9B87C22-F8EB-4505-9CCE-3E114A4ACDC8}" type="presParOf" srcId="{A96CB53F-FD9A-4E05-BA79-EA4D506A826A}" destId="{344630EA-22F2-4A4C-B731-63170A955B4C}" srcOrd="0" destOrd="0" presId="urn:microsoft.com/office/officeart/2011/layout/HexagonRadial"/>
    <dgm:cxn modelId="{231DE229-BFA3-4E9B-9EBD-07FC6D973736}" type="presParOf" srcId="{495607A2-5FB7-4E92-837E-FB7D3188EA7E}" destId="{43C7D44F-55BB-41FC-A6CC-973CDA863C26}"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1E51E7-A7A3-48D3-98DB-D868E426C63A}">
      <dsp:nvSpPr>
        <dsp:cNvPr id="0" name=""/>
        <dsp:cNvSpPr/>
      </dsp:nvSpPr>
      <dsp:spPr>
        <a:xfrm>
          <a:off x="3505601" y="1612881"/>
          <a:ext cx="2050043" cy="1773370"/>
        </a:xfrm>
        <a:prstGeom prst="hexagon">
          <a:avLst>
            <a:gd name="adj" fmla="val 28570"/>
            <a:gd name="vf" fmla="val 115470"/>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3845322" y="1906753"/>
        <a:ext cx="1370601" cy="1185626"/>
      </dsp:txXfrm>
    </dsp:sp>
    <dsp:sp modelId="{BC1762AA-7C10-4CB6-9E69-55170FD664FE}">
      <dsp:nvSpPr>
        <dsp:cNvPr id="0" name=""/>
        <dsp:cNvSpPr/>
      </dsp:nvSpPr>
      <dsp:spPr>
        <a:xfrm>
          <a:off x="4789321" y="764444"/>
          <a:ext cx="773475" cy="66645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59E02E-340D-4159-901B-94C100B8FFAD}">
      <dsp:nvSpPr>
        <dsp:cNvPr id="0" name=""/>
        <dsp:cNvSpPr/>
      </dsp:nvSpPr>
      <dsp:spPr>
        <a:xfrm>
          <a:off x="3694439" y="0"/>
          <a:ext cx="1679995" cy="1453393"/>
        </a:xfrm>
        <a:prstGeom prst="hexagon">
          <a:avLst>
            <a:gd name="adj" fmla="val 28570"/>
            <a:gd name="vf" fmla="val 11547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kern="1200" dirty="0"/>
            <a:t>Existing Conditions &amp; Assessment Pod</a:t>
          </a:r>
        </a:p>
      </dsp:txBody>
      <dsp:txXfrm>
        <a:off x="3972850" y="240858"/>
        <a:ext cx="1123173" cy="971677"/>
      </dsp:txXfrm>
    </dsp:sp>
    <dsp:sp modelId="{661147CF-37D4-4D38-9AE2-F737A84E72DF}">
      <dsp:nvSpPr>
        <dsp:cNvPr id="0" name=""/>
        <dsp:cNvSpPr/>
      </dsp:nvSpPr>
      <dsp:spPr>
        <a:xfrm>
          <a:off x="5692027" y="2010352"/>
          <a:ext cx="773475" cy="66645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1EEE3C-0F34-4476-A060-43D0F0F0860D}">
      <dsp:nvSpPr>
        <dsp:cNvPr id="0" name=""/>
        <dsp:cNvSpPr/>
      </dsp:nvSpPr>
      <dsp:spPr>
        <a:xfrm>
          <a:off x="5235190" y="893934"/>
          <a:ext cx="1679995" cy="1453393"/>
        </a:xfrm>
        <a:prstGeom prst="hexagon">
          <a:avLst>
            <a:gd name="adj" fmla="val 28570"/>
            <a:gd name="vf" fmla="val 11547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Public Engagement Pod </a:t>
          </a:r>
        </a:p>
      </dsp:txBody>
      <dsp:txXfrm>
        <a:off x="5513601" y="1134792"/>
        <a:ext cx="1123173" cy="971677"/>
      </dsp:txXfrm>
    </dsp:sp>
    <dsp:sp modelId="{9691A90F-23A1-442C-AF4E-3879F7C41908}">
      <dsp:nvSpPr>
        <dsp:cNvPr id="0" name=""/>
        <dsp:cNvSpPr/>
      </dsp:nvSpPr>
      <dsp:spPr>
        <a:xfrm>
          <a:off x="5064949" y="3416749"/>
          <a:ext cx="773475" cy="66645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C00087-3F14-48C0-9689-F7011D7A496B}">
      <dsp:nvSpPr>
        <dsp:cNvPr id="0" name=""/>
        <dsp:cNvSpPr/>
      </dsp:nvSpPr>
      <dsp:spPr>
        <a:xfrm>
          <a:off x="5235190" y="2651305"/>
          <a:ext cx="1679995" cy="1453393"/>
        </a:xfrm>
        <a:prstGeom prst="hexagon">
          <a:avLst>
            <a:gd name="adj" fmla="val 28570"/>
            <a:gd name="vf" fmla="val 11547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Natural Resources Pod </a:t>
          </a:r>
        </a:p>
      </dsp:txBody>
      <dsp:txXfrm>
        <a:off x="5513601" y="2892163"/>
        <a:ext cx="1123173" cy="971677"/>
      </dsp:txXfrm>
    </dsp:sp>
    <dsp:sp modelId="{9C0B6818-4A9F-470F-BA8A-203A0BDC91A5}">
      <dsp:nvSpPr>
        <dsp:cNvPr id="0" name=""/>
        <dsp:cNvSpPr/>
      </dsp:nvSpPr>
      <dsp:spPr>
        <a:xfrm>
          <a:off x="3509415" y="3562739"/>
          <a:ext cx="773475" cy="66645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C63C6B-C52A-4755-8B5E-FF977738B94E}">
      <dsp:nvSpPr>
        <dsp:cNvPr id="0" name=""/>
        <dsp:cNvSpPr/>
      </dsp:nvSpPr>
      <dsp:spPr>
        <a:xfrm>
          <a:off x="3694439" y="3546240"/>
          <a:ext cx="1679995" cy="1453393"/>
        </a:xfrm>
        <a:prstGeom prst="hexagon">
          <a:avLst>
            <a:gd name="adj" fmla="val 28570"/>
            <a:gd name="vf" fmla="val 11547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Plan Development Pod </a:t>
          </a:r>
        </a:p>
      </dsp:txBody>
      <dsp:txXfrm>
        <a:off x="3972850" y="3787098"/>
        <a:ext cx="1123173" cy="971677"/>
      </dsp:txXfrm>
    </dsp:sp>
    <dsp:sp modelId="{344630EA-22F2-4A4C-B731-63170A955B4C}">
      <dsp:nvSpPr>
        <dsp:cNvPr id="0" name=""/>
        <dsp:cNvSpPr/>
      </dsp:nvSpPr>
      <dsp:spPr>
        <a:xfrm>
          <a:off x="2591927" y="2317330"/>
          <a:ext cx="773475" cy="66645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6E652C-7208-4DE5-B437-1AFC951AC469}">
      <dsp:nvSpPr>
        <dsp:cNvPr id="0" name=""/>
        <dsp:cNvSpPr/>
      </dsp:nvSpPr>
      <dsp:spPr>
        <a:xfrm>
          <a:off x="2146535" y="2652305"/>
          <a:ext cx="1679995" cy="1453393"/>
        </a:xfrm>
        <a:prstGeom prst="hexagon">
          <a:avLst>
            <a:gd name="adj" fmla="val 28570"/>
            <a:gd name="vf" fmla="val 11547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kern="1200" dirty="0"/>
            <a:t>Implementation Pod </a:t>
          </a:r>
        </a:p>
      </dsp:txBody>
      <dsp:txXfrm>
        <a:off x="2424946" y="2893163"/>
        <a:ext cx="1123173" cy="971677"/>
      </dsp:txXfrm>
    </dsp:sp>
    <dsp:sp modelId="{43C7D44F-55BB-41FC-A6CC-973CDA863C26}">
      <dsp:nvSpPr>
        <dsp:cNvPr id="0" name=""/>
        <dsp:cNvSpPr/>
      </dsp:nvSpPr>
      <dsp:spPr>
        <a:xfrm>
          <a:off x="2146535" y="891934"/>
          <a:ext cx="1679995" cy="145339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Town Forest Stories Pod</a:t>
          </a:r>
        </a:p>
      </dsp:txBody>
      <dsp:txXfrm>
        <a:off x="2424946" y="1132792"/>
        <a:ext cx="1123173" cy="971677"/>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B4C94F-739D-416E-85F6-749864F7CA92}" type="datetimeFigureOut">
              <a:rPr lang="en-US" smtClean="0"/>
              <a:t>12/11/2018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C8148B-D162-4DA3-A8CA-F67B89AA5F50}" type="slidenum">
              <a:rPr lang="en-US" smtClean="0"/>
              <a:t>‹#›</a:t>
            </a:fld>
            <a:endParaRPr lang="en-US"/>
          </a:p>
        </p:txBody>
      </p:sp>
    </p:spTree>
    <p:extLst>
      <p:ext uri="{BB962C8B-B14F-4D97-AF65-F5344CB8AC3E}">
        <p14:creationId xmlns:p14="http://schemas.microsoft.com/office/powerpoint/2010/main" val="2914267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Exemplified by: </a:t>
            </a:r>
          </a:p>
          <a:p>
            <a:pPr lvl="1"/>
            <a:r>
              <a:rPr lang="en-US" dirty="0"/>
              <a:t>FPR’s recent restructuring and refocusing on recreation</a:t>
            </a:r>
          </a:p>
          <a:p>
            <a:pPr lvl="1"/>
            <a:r>
              <a:rPr lang="en-US" dirty="0"/>
              <a:t>ACCD’s greater support and analysis of the interactions between recreation and community vibrancy</a:t>
            </a:r>
          </a:p>
          <a:p>
            <a:pPr lvl="1"/>
            <a:r>
              <a:rPr lang="en-US" dirty="0"/>
              <a:t>VCDA and others focusing on the economic impact of trails and dispersed recreation in our state</a:t>
            </a:r>
          </a:p>
          <a:p>
            <a:pPr lvl="1"/>
            <a:r>
              <a:rPr lang="en-US" dirty="0"/>
              <a:t>Congressman Welch’s work on the Outdoor Recreation’s Economic Contributions (REC) Act,</a:t>
            </a:r>
          </a:p>
          <a:p>
            <a:pPr lvl="1"/>
            <a:r>
              <a:rPr lang="en-US" dirty="0"/>
              <a:t>Governor Scott’s VOREC initiative</a:t>
            </a:r>
          </a:p>
          <a:p>
            <a:pPr lvl="1"/>
            <a:r>
              <a:rPr lang="en-US" dirty="0"/>
              <a:t>This Project!!!</a:t>
            </a:r>
          </a:p>
          <a:p>
            <a:endParaRPr lang="en-US" dirty="0"/>
          </a:p>
        </p:txBody>
      </p:sp>
      <p:sp>
        <p:nvSpPr>
          <p:cNvPr id="4" name="Slide Number Placeholder 3"/>
          <p:cNvSpPr>
            <a:spLocks noGrp="1"/>
          </p:cNvSpPr>
          <p:nvPr>
            <p:ph type="sldNum" sz="quarter" idx="10"/>
          </p:nvPr>
        </p:nvSpPr>
        <p:spPr/>
        <p:txBody>
          <a:bodyPr/>
          <a:lstStyle/>
          <a:p>
            <a:fld id="{0BC8148B-D162-4DA3-A8CA-F67B89AA5F50}" type="slidenum">
              <a:rPr lang="en-US" smtClean="0"/>
              <a:t>6</a:t>
            </a:fld>
            <a:endParaRPr lang="en-US"/>
          </a:p>
        </p:txBody>
      </p:sp>
    </p:spTree>
    <p:extLst>
      <p:ext uri="{BB962C8B-B14F-4D97-AF65-F5344CB8AC3E}">
        <p14:creationId xmlns:p14="http://schemas.microsoft.com/office/powerpoint/2010/main" val="3668944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Town forests a such an important part of so many Vermont forests, and we are now starting to wise up to the full picture of how important recreation is in Vermont, it was </a:t>
            </a:r>
            <a:r>
              <a:rPr lang="en-US" dirty="0" err="1"/>
              <a:t>reconized</a:t>
            </a:r>
            <a:r>
              <a:rPr lang="en-US" dirty="0"/>
              <a:t> there was a lack of recreation and stewardship plans in many of </a:t>
            </a:r>
            <a:r>
              <a:rPr lang="en-US" dirty="0" err="1"/>
              <a:t>vermonts</a:t>
            </a:r>
            <a:r>
              <a:rPr lang="en-US" dirty="0"/>
              <a:t> town forests. </a:t>
            </a:r>
          </a:p>
          <a:p>
            <a:r>
              <a:rPr lang="en-US" dirty="0"/>
              <a:t>So the State and UCF went after this grant from the USFS to bring money to help develop 10 town forest plans in Ver</a:t>
            </a:r>
          </a:p>
          <a:p>
            <a:r>
              <a:rPr lang="en-US" dirty="0"/>
              <a:t>But when we saw that, we thought we don’t want to just do 10 separate plans and not learn anything through the process, so what we proposed and they have bought into is this idea of developing the town forest recreation planning toolkit as we go through this process which can be used by any Vermont community looking to do a vision and action plan for their town forest.. </a:t>
            </a:r>
          </a:p>
          <a:p>
            <a:r>
              <a:rPr lang="en-US" dirty="0"/>
              <a:t>Which you see up there is the first of four key areas. </a:t>
            </a:r>
          </a:p>
          <a:p>
            <a:r>
              <a:rPr lang="en-US" dirty="0"/>
              <a:t>Now the toolkit development wont directly involve you guys that much—we are going to be doing all the toolkit materials and facilitating all the meetings with you guys which other Vermont towns wont get--but I want you to be aware of it and understand that aspect of the overall project that we are all working on</a:t>
            </a:r>
          </a:p>
          <a:p>
            <a:r>
              <a:rPr lang="en-US" dirty="0"/>
              <a:t>I will show some examples in a minute, but the toolkit is essentially all the materials needed to carry out the town forest planning processes we are going to complete with each of you by towns without consultant help.</a:t>
            </a:r>
          </a:p>
          <a:p>
            <a:r>
              <a:rPr lang="en-US" dirty="0"/>
              <a:t>We’ll be providing instructions, templates, process directions, best practices, tools like trail standards, assessment forms and user counting methods </a:t>
            </a:r>
          </a:p>
          <a:p>
            <a:r>
              <a:rPr lang="en-US" dirty="0"/>
              <a:t>More on that in just a minute. For now, lets look at the other 3 key areas of the project, which you we will be guiding you through.  </a:t>
            </a:r>
          </a:p>
          <a:p>
            <a:r>
              <a:rPr lang="en-US" sz="1200" dirty="0"/>
              <a:t>Developing a compelling and inspiring vision to help guide the future management of each of the ten selected town forests</a:t>
            </a:r>
          </a:p>
          <a:p>
            <a:pPr marL="0" indent="0">
              <a:buFont typeface="+mj-lt"/>
              <a:buNone/>
            </a:pPr>
            <a:r>
              <a:rPr lang="en-US" sz="1200" dirty="0"/>
              <a:t>Developing discrete, clear and action-oriented strategies for improvement of recreation and stewardship that achieves the vision</a:t>
            </a:r>
          </a:p>
          <a:p>
            <a:pPr marL="0" indent="0">
              <a:buFont typeface="+mj-lt"/>
              <a:buNone/>
            </a:pPr>
            <a:r>
              <a:rPr lang="en-US" sz="1200" dirty="0"/>
              <a:t>Fostering implementation with support for local plan adoption, guidance for implementation, and the Implementation Summit</a:t>
            </a:r>
          </a:p>
          <a:p>
            <a:endParaRPr lang="en-US" dirty="0"/>
          </a:p>
        </p:txBody>
      </p:sp>
      <p:sp>
        <p:nvSpPr>
          <p:cNvPr id="4" name="Slide Number Placeholder 3"/>
          <p:cNvSpPr>
            <a:spLocks noGrp="1"/>
          </p:cNvSpPr>
          <p:nvPr>
            <p:ph type="sldNum" sz="quarter" idx="10"/>
          </p:nvPr>
        </p:nvSpPr>
        <p:spPr/>
        <p:txBody>
          <a:bodyPr/>
          <a:lstStyle/>
          <a:p>
            <a:fld id="{0BC8148B-D162-4DA3-A8CA-F67B89AA5F50}" type="slidenum">
              <a:rPr lang="en-US" smtClean="0"/>
              <a:t>7</a:t>
            </a:fld>
            <a:endParaRPr lang="en-US"/>
          </a:p>
        </p:txBody>
      </p:sp>
    </p:spTree>
    <p:extLst>
      <p:ext uri="{BB962C8B-B14F-4D97-AF65-F5344CB8AC3E}">
        <p14:creationId xmlns:p14="http://schemas.microsoft.com/office/powerpoint/2010/main" val="796208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C8148B-D162-4DA3-A8CA-F67B89AA5F50}" type="slidenum">
              <a:rPr lang="en-US" smtClean="0"/>
              <a:t>8</a:t>
            </a:fld>
            <a:endParaRPr lang="en-US"/>
          </a:p>
        </p:txBody>
      </p:sp>
    </p:spTree>
    <p:extLst>
      <p:ext uri="{BB962C8B-B14F-4D97-AF65-F5344CB8AC3E}">
        <p14:creationId xmlns:p14="http://schemas.microsoft.com/office/powerpoint/2010/main" val="210071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C8148B-D162-4DA3-A8CA-F67B89AA5F50}" type="slidenum">
              <a:rPr lang="en-US" smtClean="0"/>
              <a:t>9</a:t>
            </a:fld>
            <a:endParaRPr lang="en-US"/>
          </a:p>
        </p:txBody>
      </p:sp>
    </p:spTree>
    <p:extLst>
      <p:ext uri="{BB962C8B-B14F-4D97-AF65-F5344CB8AC3E}">
        <p14:creationId xmlns:p14="http://schemas.microsoft.com/office/powerpoint/2010/main" val="2232301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biggest value we’ve seen in any of these processes is always the momentum, energy, and excitement that is generated by bringing the community together to discuss these issues</a:t>
            </a:r>
          </a:p>
          <a:p>
            <a:endParaRPr lang="en-US" dirty="0"/>
          </a:p>
        </p:txBody>
      </p:sp>
      <p:sp>
        <p:nvSpPr>
          <p:cNvPr id="4" name="Slide Number Placeholder 3"/>
          <p:cNvSpPr>
            <a:spLocks noGrp="1"/>
          </p:cNvSpPr>
          <p:nvPr>
            <p:ph type="sldNum" sz="quarter" idx="10"/>
          </p:nvPr>
        </p:nvSpPr>
        <p:spPr/>
        <p:txBody>
          <a:bodyPr/>
          <a:lstStyle/>
          <a:p>
            <a:fld id="{0BC8148B-D162-4DA3-A8CA-F67B89AA5F50}" type="slidenum">
              <a:rPr lang="en-US" smtClean="0"/>
              <a:t>18</a:t>
            </a:fld>
            <a:endParaRPr lang="en-US"/>
          </a:p>
        </p:txBody>
      </p:sp>
    </p:spTree>
    <p:extLst>
      <p:ext uri="{BB962C8B-B14F-4D97-AF65-F5344CB8AC3E}">
        <p14:creationId xmlns:p14="http://schemas.microsoft.com/office/powerpoint/2010/main" val="3623443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 Ambassador Role </a:t>
            </a:r>
          </a:p>
          <a:p>
            <a:r>
              <a:rPr lang="en-US" dirty="0"/>
              <a:t>Attendance at other community events to promote community visioning (town meeting day, farmers markets, harvest festivals, etc.)</a:t>
            </a:r>
          </a:p>
          <a:p>
            <a:r>
              <a:rPr lang="en-US" dirty="0"/>
              <a:t>Meeting with your committee outside of the meetings with the consultant team to review documents and generate ideas</a:t>
            </a:r>
          </a:p>
          <a:p>
            <a:r>
              <a:rPr lang="en-US" dirty="0"/>
              <a:t>Carrying projects through implementation</a:t>
            </a:r>
          </a:p>
          <a:p>
            <a:endParaRPr lang="en-US" dirty="0"/>
          </a:p>
        </p:txBody>
      </p:sp>
      <p:sp>
        <p:nvSpPr>
          <p:cNvPr id="4" name="Slide Number Placeholder 3"/>
          <p:cNvSpPr>
            <a:spLocks noGrp="1"/>
          </p:cNvSpPr>
          <p:nvPr>
            <p:ph type="sldNum" sz="quarter" idx="10"/>
          </p:nvPr>
        </p:nvSpPr>
        <p:spPr/>
        <p:txBody>
          <a:bodyPr/>
          <a:lstStyle/>
          <a:p>
            <a:fld id="{0BC8148B-D162-4DA3-A8CA-F67B89AA5F50}" type="slidenum">
              <a:rPr lang="en-US" smtClean="0"/>
              <a:t>21</a:t>
            </a:fld>
            <a:endParaRPr lang="en-US"/>
          </a:p>
        </p:txBody>
      </p:sp>
    </p:spTree>
    <p:extLst>
      <p:ext uri="{BB962C8B-B14F-4D97-AF65-F5344CB8AC3E}">
        <p14:creationId xmlns:p14="http://schemas.microsoft.com/office/powerpoint/2010/main" val="1392056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423624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58911431-5FAD-4BD3-B669-9203D28588A9}" type="datetimeFigureOut">
              <a:rPr lang="en-US" smtClean="0"/>
              <a:t>12/11/2018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B8E994F-D8CA-49F2-A1F8-C06AF421C0CB}" type="slidenum">
              <a:rPr lang="en-US" smtClean="0"/>
              <a:t>‹#›</a:t>
            </a:fld>
            <a:endParaRPr lang="en-US"/>
          </a:p>
        </p:txBody>
      </p:sp>
    </p:spTree>
    <p:extLst>
      <p:ext uri="{BB962C8B-B14F-4D97-AF65-F5344CB8AC3E}">
        <p14:creationId xmlns:p14="http://schemas.microsoft.com/office/powerpoint/2010/main" val="4119965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58911431-5FAD-4BD3-B669-9203D28588A9}" type="datetimeFigureOut">
              <a:rPr lang="en-US" smtClean="0"/>
              <a:t>12/11/2018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B8E994F-D8CA-49F2-A1F8-C06AF421C0CB}" type="slidenum">
              <a:rPr lang="en-US" smtClean="0"/>
              <a:t>‹#›</a:t>
            </a:fld>
            <a:endParaRPr lang="en-US"/>
          </a:p>
        </p:txBody>
      </p:sp>
    </p:spTree>
    <p:extLst>
      <p:ext uri="{BB962C8B-B14F-4D97-AF65-F5344CB8AC3E}">
        <p14:creationId xmlns:p14="http://schemas.microsoft.com/office/powerpoint/2010/main" val="36334174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POnTheFly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165BE-46E0-4519-8FB8-568D3CF23E17}"/>
              </a:ext>
            </a:extLst>
          </p:cNvPr>
          <p:cNvSpPr>
            <a:spLocks noGrp="1"/>
          </p:cNvSpPr>
          <p:nvPr>
            <p:ph type="title"/>
          </p:nvPr>
        </p:nvSpPr>
        <p:spPr/>
        <p:txBody>
          <a:bodyPr/>
          <a:lstStyle/>
          <a:p>
            <a:r>
              <a:rPr lang="en-US"/>
              <a:t>Click to edit Master title style</a:t>
            </a:r>
          </a:p>
        </p:txBody>
      </p:sp>
      <p:graphicFrame>
        <p:nvGraphicFramePr>
          <p:cNvPr id="3" name="TPChart" hidden="1">
            <a:extLst>
              <a:ext uri="{FF2B5EF4-FFF2-40B4-BE49-F238E27FC236}">
                <a16:creationId xmlns:a16="http://schemas.microsoft.com/office/drawing/2014/main" id="{39CA48BF-CA67-4191-8E7D-CE81B5812F47}"/>
              </a:ext>
            </a:extLst>
          </p:cNvPr>
          <p:cNvGraphicFramePr/>
          <p:nvPr userDrawn="1">
            <p:extLst>
              <p:ext uri="{D42A27DB-BD31-4B8C-83A1-F6EECF244321}">
                <p14:modId xmlns:p14="http://schemas.microsoft.com/office/powerpoint/2010/main" val="4083291453"/>
              </p:ext>
            </p:extLst>
          </p:nvPr>
        </p:nvGraphicFramePr>
        <p:xfrm>
          <a:off x="6350000" y="1600200"/>
          <a:ext cx="2540000" cy="254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279686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FADCE-68DF-437A-8E7A-984614153C4E}"/>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078934B2-8930-4FEF-9114-DA90FF12AA29}"/>
              </a:ext>
            </a:extLst>
          </p:cNvPr>
          <p:cNvSpPr>
            <a:spLocks noGrp="1"/>
          </p:cNvSpPr>
          <p:nvPr>
            <p:ph type="body"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9760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latin typeface="+mj-lt"/>
              </a:defRPr>
            </a:lvl2pPr>
            <a:lvl3pPr>
              <a:defRPr>
                <a:solidFill>
                  <a:schemeClr val="tx1"/>
                </a:solidFill>
                <a:latin typeface="+mj-lt"/>
              </a:defRPr>
            </a:lvl3pPr>
            <a:lvl4pPr>
              <a:defRPr>
                <a:solidFill>
                  <a:schemeClr val="tx1"/>
                </a:solidFill>
                <a:latin typeface="+mj-lt"/>
              </a:defRPr>
            </a:lvl4pPr>
            <a:lvl5pPr>
              <a:defRPr>
                <a:solidFill>
                  <a:schemeClr val="tx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a:extLst>
              <a:ext uri="{FF2B5EF4-FFF2-40B4-BE49-F238E27FC236}">
                <a16:creationId xmlns:a16="http://schemas.microsoft.com/office/drawing/2014/main" id="{C24BB2EC-34C0-42C8-BC24-F94CFEEB9893}"/>
              </a:ext>
            </a:extLst>
          </p:cNvPr>
          <p:cNvSpPr>
            <a:spLocks noGrp="1"/>
          </p:cNvSpPr>
          <p:nvPr>
            <p:ph type="body" sz="quarter" idx="13" hasCustomPrompt="1"/>
          </p:nvPr>
        </p:nvSpPr>
        <p:spPr>
          <a:xfrm>
            <a:off x="628650" y="1367406"/>
            <a:ext cx="7886700" cy="327170"/>
          </a:xfrm>
        </p:spPr>
        <p:txBody>
          <a:bodyPr>
            <a:normAutofit/>
          </a:bodyPr>
          <a:lstStyle>
            <a:lvl1pPr marL="0" indent="0" algn="ctr">
              <a:buNone/>
              <a:defRPr lang="en-US" sz="1800" kern="1200" dirty="0">
                <a:solidFill>
                  <a:schemeClr val="accent4"/>
                </a:solidFill>
                <a:latin typeface="+mj-lt"/>
                <a:ea typeface="+mn-ea"/>
                <a:cs typeface="+mn-cs"/>
              </a:defRPr>
            </a:lvl1pPr>
          </a:lstStyle>
          <a:p>
            <a:pPr algn="ctr"/>
            <a:r>
              <a:rPr lang="en-US" dirty="0">
                <a:solidFill>
                  <a:schemeClr val="accent3"/>
                </a:solidFill>
                <a:latin typeface="+mj-lt"/>
              </a:rPr>
              <a:t>Subtitle—Adding Context to the Slide</a:t>
            </a:r>
          </a:p>
        </p:txBody>
      </p:sp>
    </p:spTree>
    <p:extLst>
      <p:ext uri="{BB962C8B-B14F-4D97-AF65-F5344CB8AC3E}">
        <p14:creationId xmlns:p14="http://schemas.microsoft.com/office/powerpoint/2010/main" val="1218760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58911431-5FAD-4BD3-B669-9203D28588A9}" type="datetimeFigureOut">
              <a:rPr lang="en-US" smtClean="0"/>
              <a:t>12/11/2018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B8E994F-D8CA-49F2-A1F8-C06AF421C0CB}" type="slidenum">
              <a:rPr lang="en-US" smtClean="0"/>
              <a:t>‹#›</a:t>
            </a:fld>
            <a:endParaRPr lang="en-US"/>
          </a:p>
        </p:txBody>
      </p:sp>
    </p:spTree>
    <p:extLst>
      <p:ext uri="{BB962C8B-B14F-4D97-AF65-F5344CB8AC3E}">
        <p14:creationId xmlns:p14="http://schemas.microsoft.com/office/powerpoint/2010/main" val="3580371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58911431-5FAD-4BD3-B669-9203D28588A9}" type="datetimeFigureOut">
              <a:rPr lang="en-US" smtClean="0"/>
              <a:t>12/11/2018</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3B8E994F-D8CA-49F2-A1F8-C06AF421C0CB}" type="slidenum">
              <a:rPr lang="en-US" smtClean="0"/>
              <a:t>‹#›</a:t>
            </a:fld>
            <a:endParaRPr lang="en-US"/>
          </a:p>
        </p:txBody>
      </p:sp>
      <p:sp>
        <p:nvSpPr>
          <p:cNvPr id="8" name="Text Placeholder 12">
            <a:extLst>
              <a:ext uri="{FF2B5EF4-FFF2-40B4-BE49-F238E27FC236}">
                <a16:creationId xmlns:a16="http://schemas.microsoft.com/office/drawing/2014/main" id="{F5EFFC70-7F2E-4E08-9DA2-C85A919C3DC3}"/>
              </a:ext>
            </a:extLst>
          </p:cNvPr>
          <p:cNvSpPr>
            <a:spLocks noGrp="1"/>
          </p:cNvSpPr>
          <p:nvPr>
            <p:ph type="body" sz="quarter" idx="13" hasCustomPrompt="1"/>
          </p:nvPr>
        </p:nvSpPr>
        <p:spPr>
          <a:xfrm>
            <a:off x="628650" y="1367406"/>
            <a:ext cx="7886700" cy="327170"/>
          </a:xfrm>
        </p:spPr>
        <p:txBody>
          <a:bodyPr>
            <a:normAutofit/>
          </a:bodyPr>
          <a:lstStyle>
            <a:lvl1pPr marL="0" indent="0" algn="ctr">
              <a:buNone/>
              <a:defRPr sz="1800">
                <a:solidFill>
                  <a:schemeClr val="accent4"/>
                </a:solidFill>
              </a:defRPr>
            </a:lvl1pPr>
          </a:lstStyle>
          <a:p>
            <a:pPr algn="ctr"/>
            <a:r>
              <a:rPr lang="en-US" dirty="0">
                <a:solidFill>
                  <a:schemeClr val="accent3"/>
                </a:solidFill>
                <a:latin typeface="+mj-lt"/>
              </a:rPr>
              <a:t>Subtitle—Adding Context to the Slide</a:t>
            </a:r>
          </a:p>
        </p:txBody>
      </p:sp>
    </p:spTree>
    <p:extLst>
      <p:ext uri="{BB962C8B-B14F-4D97-AF65-F5344CB8AC3E}">
        <p14:creationId xmlns:p14="http://schemas.microsoft.com/office/powerpoint/2010/main" val="1128326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58911431-5FAD-4BD3-B669-9203D28588A9}" type="datetimeFigureOut">
              <a:rPr lang="en-US" smtClean="0"/>
              <a:t>12/11/2018</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3B8E994F-D8CA-49F2-A1F8-C06AF421C0CB}" type="slidenum">
              <a:rPr lang="en-US" smtClean="0"/>
              <a:t>‹#›</a:t>
            </a:fld>
            <a:endParaRPr lang="en-US"/>
          </a:p>
        </p:txBody>
      </p:sp>
      <p:sp>
        <p:nvSpPr>
          <p:cNvPr id="10" name="Text Placeholder 12">
            <a:extLst>
              <a:ext uri="{FF2B5EF4-FFF2-40B4-BE49-F238E27FC236}">
                <a16:creationId xmlns:a16="http://schemas.microsoft.com/office/drawing/2014/main" id="{DE69F2E7-E49B-45C9-9DFB-2B7295100480}"/>
              </a:ext>
            </a:extLst>
          </p:cNvPr>
          <p:cNvSpPr>
            <a:spLocks noGrp="1"/>
          </p:cNvSpPr>
          <p:nvPr>
            <p:ph type="body" sz="quarter" idx="13" hasCustomPrompt="1"/>
          </p:nvPr>
        </p:nvSpPr>
        <p:spPr>
          <a:xfrm>
            <a:off x="628650" y="1367406"/>
            <a:ext cx="7886700" cy="327170"/>
          </a:xfrm>
        </p:spPr>
        <p:txBody>
          <a:bodyPr>
            <a:normAutofit/>
          </a:bodyPr>
          <a:lstStyle>
            <a:lvl1pPr marL="0" indent="0" algn="ctr">
              <a:buNone/>
              <a:defRPr sz="1800">
                <a:solidFill>
                  <a:schemeClr val="accent3"/>
                </a:solidFill>
              </a:defRPr>
            </a:lvl1pPr>
          </a:lstStyle>
          <a:p>
            <a:pPr algn="ctr"/>
            <a:r>
              <a:rPr lang="en-US" dirty="0">
                <a:solidFill>
                  <a:schemeClr val="accent3"/>
                </a:solidFill>
                <a:latin typeface="+mj-lt"/>
              </a:rPr>
              <a:t>Subtitle—Adding Context to the Slide</a:t>
            </a:r>
          </a:p>
        </p:txBody>
      </p:sp>
    </p:spTree>
    <p:extLst>
      <p:ext uri="{BB962C8B-B14F-4D97-AF65-F5344CB8AC3E}">
        <p14:creationId xmlns:p14="http://schemas.microsoft.com/office/powerpoint/2010/main" val="2725048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58911431-5FAD-4BD3-B669-9203D28588A9}" type="datetimeFigureOut">
              <a:rPr lang="en-US" smtClean="0"/>
              <a:t>12/11/2018</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3B8E994F-D8CA-49F2-A1F8-C06AF421C0CB}" type="slidenum">
              <a:rPr lang="en-US" smtClean="0"/>
              <a:t>‹#›</a:t>
            </a:fld>
            <a:endParaRPr lang="en-US"/>
          </a:p>
        </p:txBody>
      </p:sp>
    </p:spTree>
    <p:extLst>
      <p:ext uri="{BB962C8B-B14F-4D97-AF65-F5344CB8AC3E}">
        <p14:creationId xmlns:p14="http://schemas.microsoft.com/office/powerpoint/2010/main" val="2261741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58911431-5FAD-4BD3-B669-9203D28588A9}" type="datetimeFigureOut">
              <a:rPr lang="en-US" smtClean="0"/>
              <a:t>12/11/2018</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3B8E994F-D8CA-49F2-A1F8-C06AF421C0CB}" type="slidenum">
              <a:rPr lang="en-US" smtClean="0"/>
              <a:t>‹#›</a:t>
            </a:fld>
            <a:endParaRPr lang="en-US"/>
          </a:p>
        </p:txBody>
      </p:sp>
    </p:spTree>
    <p:extLst>
      <p:ext uri="{BB962C8B-B14F-4D97-AF65-F5344CB8AC3E}">
        <p14:creationId xmlns:p14="http://schemas.microsoft.com/office/powerpoint/2010/main" val="2008884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58911431-5FAD-4BD3-B669-9203D28588A9}" type="datetimeFigureOut">
              <a:rPr lang="en-US" smtClean="0"/>
              <a:t>12/11/2018</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3B8E994F-D8CA-49F2-A1F8-C06AF421C0CB}" type="slidenum">
              <a:rPr lang="en-US" smtClean="0"/>
              <a:t>‹#›</a:t>
            </a:fld>
            <a:endParaRPr lang="en-US"/>
          </a:p>
        </p:txBody>
      </p:sp>
    </p:spTree>
    <p:extLst>
      <p:ext uri="{BB962C8B-B14F-4D97-AF65-F5344CB8AC3E}">
        <p14:creationId xmlns:p14="http://schemas.microsoft.com/office/powerpoint/2010/main" val="1960730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58911431-5FAD-4BD3-B669-9203D28588A9}" type="datetimeFigureOut">
              <a:rPr lang="en-US" smtClean="0"/>
              <a:t>12/11/2018</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3B8E994F-D8CA-49F2-A1F8-C06AF421C0CB}" type="slidenum">
              <a:rPr lang="en-US" smtClean="0"/>
              <a:t>‹#›</a:t>
            </a:fld>
            <a:endParaRPr lang="en-US"/>
          </a:p>
        </p:txBody>
      </p:sp>
    </p:spTree>
    <p:extLst>
      <p:ext uri="{BB962C8B-B14F-4D97-AF65-F5344CB8AC3E}">
        <p14:creationId xmlns:p14="http://schemas.microsoft.com/office/powerpoint/2010/main" val="2842000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close up of a logo&#10;&#10;Description generated with high confidence">
            <a:extLst>
              <a:ext uri="{FF2B5EF4-FFF2-40B4-BE49-F238E27FC236}">
                <a16:creationId xmlns:a16="http://schemas.microsoft.com/office/drawing/2014/main" id="{022E7CE1-4D9B-4EF8-9E3D-57B266AD78C0}"/>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1874" t="22046" r="69750" b="23409"/>
          <a:stretch/>
        </p:blipFill>
        <p:spPr>
          <a:xfrm>
            <a:off x="8029055" y="5782138"/>
            <a:ext cx="1039092" cy="997529"/>
          </a:xfrm>
          <a:prstGeom prst="rect">
            <a:avLst/>
          </a:prstGeom>
        </p:spPr>
      </p:pic>
    </p:spTree>
    <p:extLst>
      <p:ext uri="{BB962C8B-B14F-4D97-AF65-F5344CB8AC3E}">
        <p14:creationId xmlns:p14="http://schemas.microsoft.com/office/powerpoint/2010/main" val="170428016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p:txStyles>
    <p:titleStyle>
      <a:lvl1pPr algn="ctr" defTabSz="914400" rtl="0" eaLnBrk="1" latinLnBrk="0" hangingPunct="1">
        <a:lnSpc>
          <a:spcPct val="90000"/>
        </a:lnSpc>
        <a:spcBef>
          <a:spcPct val="0"/>
        </a:spcBef>
        <a:buNone/>
        <a:defRPr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EDE319F5-F299-4B42-BA64-19E201A20A84}"/>
              </a:ext>
            </a:extLst>
          </p:cNvPr>
          <p:cNvSpPr txBox="1"/>
          <p:nvPr/>
        </p:nvSpPr>
        <p:spPr>
          <a:xfrm>
            <a:off x="7454096" y="5087389"/>
            <a:ext cx="1689904" cy="1770611"/>
          </a:xfrm>
          <a:prstGeom prst="rect">
            <a:avLst/>
          </a:prstGeom>
          <a:solidFill>
            <a:schemeClr val="bg1"/>
          </a:solidFill>
        </p:spPr>
        <p:txBody>
          <a:bodyPr wrap="square" rtlCol="0">
            <a:spAutoFit/>
          </a:bodyPr>
          <a:lstStyle/>
          <a:p>
            <a:endParaRPr lang="en-US" dirty="0"/>
          </a:p>
        </p:txBody>
      </p:sp>
      <p:pic>
        <p:nvPicPr>
          <p:cNvPr id="25" name="Picture 24" descr="A close up of a logo&#10;&#10;Description generated with high confidence">
            <a:extLst>
              <a:ext uri="{FF2B5EF4-FFF2-40B4-BE49-F238E27FC236}">
                <a16:creationId xmlns:a16="http://schemas.microsoft.com/office/drawing/2014/main" id="{9E9E255D-1AE4-4855-A3C7-074980D1A9B0}"/>
              </a:ext>
            </a:extLst>
          </p:cNvPr>
          <p:cNvPicPr>
            <a:picLocks noChangeAspect="1"/>
          </p:cNvPicPr>
          <p:nvPr/>
        </p:nvPicPr>
        <p:blipFill rotWithShape="1">
          <a:blip r:embed="rId2">
            <a:extLst>
              <a:ext uri="{28A0092B-C50C-407E-A947-70E740481C1C}">
                <a14:useLocalDpi xmlns:a14="http://schemas.microsoft.com/office/drawing/2010/main" val="0"/>
              </a:ext>
            </a:extLst>
          </a:blip>
          <a:srcRect l="2398" t="20538" r="8458" b="18906"/>
          <a:stretch/>
        </p:blipFill>
        <p:spPr>
          <a:xfrm>
            <a:off x="968323" y="1336675"/>
            <a:ext cx="7278625" cy="2469365"/>
          </a:xfrm>
          <a:prstGeom prst="rect">
            <a:avLst/>
          </a:prstGeom>
        </p:spPr>
      </p:pic>
      <p:pic>
        <p:nvPicPr>
          <p:cNvPr id="1030" name="Picture 6" descr="http://www.rutlandeconomy.com/wp-content/uploads/2014/08/Vermont-Agency-of-Commerce-and-community-development.jpg">
            <a:extLst>
              <a:ext uri="{FF2B5EF4-FFF2-40B4-BE49-F238E27FC236}">
                <a16:creationId xmlns:a16="http://schemas.microsoft.com/office/drawing/2014/main" id="{9DEA7DE2-3EF3-4111-99FE-EC5B48FF63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8823" y="5472944"/>
            <a:ext cx="2915273" cy="137434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11E0BC2-1101-433D-B32C-F1DAD062189B}"/>
              </a:ext>
            </a:extLst>
          </p:cNvPr>
          <p:cNvSpPr>
            <a:spLocks noGrp="1"/>
          </p:cNvSpPr>
          <p:nvPr>
            <p:ph type="ctrTitle"/>
          </p:nvPr>
        </p:nvSpPr>
        <p:spPr>
          <a:xfrm>
            <a:off x="721436" y="3587935"/>
            <a:ext cx="7772400" cy="787083"/>
          </a:xfrm>
        </p:spPr>
        <p:txBody>
          <a:bodyPr>
            <a:normAutofit/>
          </a:bodyPr>
          <a:lstStyle/>
          <a:p>
            <a:r>
              <a:rPr lang="en-US" sz="3600" dirty="0">
                <a:solidFill>
                  <a:schemeClr val="tx1"/>
                </a:solidFill>
              </a:rPr>
              <a:t>Steering Committee Kickoff</a:t>
            </a:r>
          </a:p>
        </p:txBody>
      </p:sp>
      <p:sp>
        <p:nvSpPr>
          <p:cNvPr id="3" name="Subtitle 2">
            <a:extLst>
              <a:ext uri="{FF2B5EF4-FFF2-40B4-BE49-F238E27FC236}">
                <a16:creationId xmlns:a16="http://schemas.microsoft.com/office/drawing/2014/main" id="{208FA100-C0C8-44EB-AACC-8D158204DF54}"/>
              </a:ext>
            </a:extLst>
          </p:cNvPr>
          <p:cNvSpPr>
            <a:spLocks noGrp="1"/>
          </p:cNvSpPr>
          <p:nvPr>
            <p:ph type="subTitle" idx="1"/>
          </p:nvPr>
        </p:nvSpPr>
        <p:spPr>
          <a:xfrm>
            <a:off x="1143000" y="4284229"/>
            <a:ext cx="6858000" cy="787082"/>
          </a:xfrm>
        </p:spPr>
        <p:txBody>
          <a:bodyPr/>
          <a:lstStyle/>
          <a:p>
            <a:r>
              <a:rPr lang="en-US" dirty="0">
                <a:solidFill>
                  <a:srgbClr val="FF0000"/>
                </a:solidFill>
              </a:rPr>
              <a:t>DATE</a:t>
            </a:r>
            <a:br>
              <a:rPr lang="en-US" dirty="0">
                <a:solidFill>
                  <a:srgbClr val="FF0000"/>
                </a:solidFill>
              </a:rPr>
            </a:br>
            <a:r>
              <a:rPr lang="en-US" dirty="0">
                <a:solidFill>
                  <a:srgbClr val="FF0000"/>
                </a:solidFill>
              </a:rPr>
              <a:t>Location</a:t>
            </a:r>
          </a:p>
        </p:txBody>
      </p:sp>
      <p:sp>
        <p:nvSpPr>
          <p:cNvPr id="4" name="Rectangle 3">
            <a:extLst>
              <a:ext uri="{FF2B5EF4-FFF2-40B4-BE49-F238E27FC236}">
                <a16:creationId xmlns:a16="http://schemas.microsoft.com/office/drawing/2014/main" id="{F684F785-2CEB-46A9-B945-7AE94E9EB191}"/>
              </a:ext>
            </a:extLst>
          </p:cNvPr>
          <p:cNvSpPr/>
          <p:nvPr/>
        </p:nvSpPr>
        <p:spPr>
          <a:xfrm>
            <a:off x="0" y="0"/>
            <a:ext cx="9144000" cy="106734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7353F04-DE55-4F46-8215-E184FB7E9D34}"/>
              </a:ext>
            </a:extLst>
          </p:cNvPr>
          <p:cNvSpPr/>
          <p:nvPr/>
        </p:nvSpPr>
        <p:spPr>
          <a:xfrm>
            <a:off x="0" y="724016"/>
            <a:ext cx="9144000" cy="37099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a:extLst>
              <a:ext uri="{FF2B5EF4-FFF2-40B4-BE49-F238E27FC236}">
                <a16:creationId xmlns:a16="http://schemas.microsoft.com/office/drawing/2014/main" id="{96D43D60-52BC-4BC7-88C6-0DB4A1EA3489}"/>
              </a:ext>
            </a:extLst>
          </p:cNvPr>
          <p:cNvPicPr>
            <a:picLocks noChangeAspect="1"/>
          </p:cNvPicPr>
          <p:nvPr/>
        </p:nvPicPr>
        <p:blipFill>
          <a:blip r:embed="rId4"/>
          <a:srcRect/>
          <a:stretch>
            <a:fillRect/>
          </a:stretch>
        </p:blipFill>
        <p:spPr bwMode="auto">
          <a:xfrm>
            <a:off x="143701" y="6345773"/>
            <a:ext cx="1892363" cy="370993"/>
          </a:xfrm>
          <a:prstGeom prst="rect">
            <a:avLst/>
          </a:prstGeom>
          <a:noFill/>
          <a:ln w="9525">
            <a:noFill/>
            <a:miter lim="800000"/>
            <a:headEnd/>
            <a:tailEnd/>
          </a:ln>
        </p:spPr>
      </p:pic>
      <p:pic>
        <p:nvPicPr>
          <p:cNvPr id="1026" name="Picture 2" descr="Image result for uvm extension urban and community forestry logo">
            <a:extLst>
              <a:ext uri="{FF2B5EF4-FFF2-40B4-BE49-F238E27FC236}">
                <a16:creationId xmlns:a16="http://schemas.microsoft.com/office/drawing/2014/main" id="{A49EAC4A-1A20-4ED2-BBBF-885F4B5021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8090" y="5420953"/>
            <a:ext cx="1025270" cy="13229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vt forest parks and recreation logo">
            <a:extLst>
              <a:ext uri="{FF2B5EF4-FFF2-40B4-BE49-F238E27FC236}">
                <a16:creationId xmlns:a16="http://schemas.microsoft.com/office/drawing/2014/main" id="{252FA478-23CF-46C5-BA41-E4C13FF405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80960" y="5587427"/>
            <a:ext cx="1313660" cy="1067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7055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FB91249-D3D9-433B-A3D3-B7C5DADCBB23}"/>
              </a:ext>
            </a:extLst>
          </p:cNvPr>
          <p:cNvSpPr txBox="1"/>
          <p:nvPr/>
        </p:nvSpPr>
        <p:spPr>
          <a:xfrm>
            <a:off x="6736360" y="5721292"/>
            <a:ext cx="2323750" cy="1057013"/>
          </a:xfrm>
          <a:prstGeom prst="rect">
            <a:avLst/>
          </a:prstGeom>
          <a:solidFill>
            <a:schemeClr val="bg1"/>
          </a:solidFill>
        </p:spPr>
        <p:txBody>
          <a:bodyPr wrap="square" rtlCol="0">
            <a:spAutoFit/>
          </a:bodyPr>
          <a:lstStyle/>
          <a:p>
            <a:endParaRPr lang="en-US" dirty="0"/>
          </a:p>
        </p:txBody>
      </p:sp>
      <p:sp>
        <p:nvSpPr>
          <p:cNvPr id="2" name="Title 1">
            <a:extLst>
              <a:ext uri="{FF2B5EF4-FFF2-40B4-BE49-F238E27FC236}">
                <a16:creationId xmlns:a16="http://schemas.microsoft.com/office/drawing/2014/main" id="{BE82BFC0-B921-4C69-9EC1-F744169B5D57}"/>
              </a:ext>
            </a:extLst>
          </p:cNvPr>
          <p:cNvSpPr>
            <a:spLocks noGrp="1"/>
          </p:cNvSpPr>
          <p:nvPr>
            <p:ph type="title"/>
          </p:nvPr>
        </p:nvSpPr>
        <p:spPr/>
        <p:txBody>
          <a:bodyPr/>
          <a:lstStyle/>
          <a:p>
            <a:r>
              <a:rPr lang="en-US" dirty="0"/>
              <a:t>Project Timeline</a:t>
            </a:r>
          </a:p>
        </p:txBody>
      </p:sp>
      <p:sp>
        <p:nvSpPr>
          <p:cNvPr id="4" name="Text Placeholder 3">
            <a:extLst>
              <a:ext uri="{FF2B5EF4-FFF2-40B4-BE49-F238E27FC236}">
                <a16:creationId xmlns:a16="http://schemas.microsoft.com/office/drawing/2014/main" id="{B89B09E7-F0E8-40FD-B1D1-AA64F770EE0C}"/>
              </a:ext>
            </a:extLst>
          </p:cNvPr>
          <p:cNvSpPr>
            <a:spLocks noGrp="1"/>
          </p:cNvSpPr>
          <p:nvPr>
            <p:ph type="body" sz="quarter" idx="13"/>
          </p:nvPr>
        </p:nvSpPr>
        <p:spPr/>
        <p:txBody>
          <a:bodyPr>
            <a:normAutofit lnSpcReduction="10000"/>
          </a:bodyPr>
          <a:lstStyle/>
          <a:p>
            <a:r>
              <a:rPr lang="en-US" dirty="0">
                <a:solidFill>
                  <a:srgbClr val="FF0000"/>
                </a:solidFill>
              </a:rPr>
              <a:t>ADD YOUR OWN</a:t>
            </a:r>
          </a:p>
        </p:txBody>
      </p:sp>
    </p:spTree>
    <p:extLst>
      <p:ext uri="{BB962C8B-B14F-4D97-AF65-F5344CB8AC3E}">
        <p14:creationId xmlns:p14="http://schemas.microsoft.com/office/powerpoint/2010/main" val="190105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BA281-442E-43EA-B913-1774E337BA03}"/>
              </a:ext>
            </a:extLst>
          </p:cNvPr>
          <p:cNvSpPr>
            <a:spLocks noGrp="1"/>
          </p:cNvSpPr>
          <p:nvPr>
            <p:ph type="title"/>
          </p:nvPr>
        </p:nvSpPr>
        <p:spPr/>
        <p:txBody>
          <a:bodyPr/>
          <a:lstStyle/>
          <a:p>
            <a:r>
              <a:rPr lang="en-US" dirty="0"/>
              <a:t>Project Process</a:t>
            </a:r>
          </a:p>
        </p:txBody>
      </p:sp>
      <p:sp>
        <p:nvSpPr>
          <p:cNvPr id="3" name="Content Placeholder 2">
            <a:extLst>
              <a:ext uri="{FF2B5EF4-FFF2-40B4-BE49-F238E27FC236}">
                <a16:creationId xmlns:a16="http://schemas.microsoft.com/office/drawing/2014/main" id="{C62C300C-A7B3-45DD-BC36-668B5462BA0C}"/>
              </a:ext>
            </a:extLst>
          </p:cNvPr>
          <p:cNvSpPr>
            <a:spLocks noGrp="1"/>
          </p:cNvSpPr>
          <p:nvPr>
            <p:ph idx="1"/>
          </p:nvPr>
        </p:nvSpPr>
        <p:spPr>
          <a:xfrm>
            <a:off x="16253" y="2077295"/>
            <a:ext cx="7886700" cy="4351338"/>
          </a:xfrm>
        </p:spPr>
        <p:txBody>
          <a:bodyPr>
            <a:normAutofit fontScale="85000" lnSpcReduction="20000"/>
          </a:bodyPr>
          <a:lstStyle/>
          <a:p>
            <a:pPr lvl="1"/>
            <a:r>
              <a:rPr lang="en-US" dirty="0"/>
              <a:t>Compile Base Information and Needs Assessment Data</a:t>
            </a:r>
          </a:p>
          <a:p>
            <a:pPr lvl="3"/>
            <a:r>
              <a:rPr lang="en-US" dirty="0"/>
              <a:t>Currently Underway</a:t>
            </a:r>
          </a:p>
          <a:p>
            <a:pPr lvl="1"/>
            <a:r>
              <a:rPr lang="en-US" dirty="0"/>
              <a:t>Town Forest Recreation Planning Steering Committee Kickoff</a:t>
            </a:r>
          </a:p>
          <a:p>
            <a:pPr lvl="3"/>
            <a:r>
              <a:rPr lang="en-US" dirty="0"/>
              <a:t>Today!</a:t>
            </a:r>
          </a:p>
          <a:p>
            <a:pPr lvl="1"/>
            <a:r>
              <a:rPr lang="en-US" dirty="0"/>
              <a:t>Public Visioning Workshop and Survey</a:t>
            </a:r>
          </a:p>
          <a:p>
            <a:pPr lvl="3"/>
            <a:r>
              <a:rPr lang="en-US" dirty="0">
                <a:solidFill>
                  <a:srgbClr val="FF0000"/>
                </a:solidFill>
              </a:rPr>
              <a:t>DATE</a:t>
            </a:r>
          </a:p>
          <a:p>
            <a:pPr lvl="1"/>
            <a:r>
              <a:rPr lang="en-US" dirty="0"/>
              <a:t>Vision Framework Development</a:t>
            </a:r>
          </a:p>
          <a:p>
            <a:pPr lvl="3"/>
            <a:r>
              <a:rPr lang="en-US" dirty="0">
                <a:solidFill>
                  <a:srgbClr val="FF0000"/>
                </a:solidFill>
              </a:rPr>
              <a:t>DATE (period)</a:t>
            </a:r>
          </a:p>
          <a:p>
            <a:pPr lvl="1"/>
            <a:r>
              <a:rPr lang="en-US" dirty="0"/>
              <a:t>Strategies Workshop	</a:t>
            </a:r>
          </a:p>
          <a:p>
            <a:pPr lvl="3"/>
            <a:r>
              <a:rPr lang="en-US" dirty="0">
                <a:solidFill>
                  <a:srgbClr val="FF0000"/>
                </a:solidFill>
              </a:rPr>
              <a:t>DATE</a:t>
            </a:r>
          </a:p>
          <a:p>
            <a:pPr lvl="1"/>
            <a:r>
              <a:rPr lang="en-US" dirty="0"/>
              <a:t>Plan Development</a:t>
            </a:r>
          </a:p>
          <a:p>
            <a:pPr lvl="3"/>
            <a:r>
              <a:rPr lang="en-US" dirty="0">
                <a:solidFill>
                  <a:srgbClr val="FF0000"/>
                </a:solidFill>
              </a:rPr>
              <a:t>DATE</a:t>
            </a:r>
          </a:p>
          <a:p>
            <a:pPr lvl="1"/>
            <a:r>
              <a:rPr lang="en-US" dirty="0"/>
              <a:t>Plan Presentation and Review</a:t>
            </a:r>
          </a:p>
          <a:p>
            <a:pPr lvl="3"/>
            <a:r>
              <a:rPr lang="en-US" dirty="0">
                <a:solidFill>
                  <a:srgbClr val="FF0000"/>
                </a:solidFill>
              </a:rPr>
              <a:t>DATE</a:t>
            </a:r>
          </a:p>
          <a:p>
            <a:pPr lvl="1"/>
            <a:r>
              <a:rPr lang="en-US" dirty="0"/>
              <a:t>Final Plan</a:t>
            </a:r>
          </a:p>
          <a:p>
            <a:pPr lvl="3"/>
            <a:r>
              <a:rPr lang="en-US" dirty="0">
                <a:solidFill>
                  <a:srgbClr val="FF0000"/>
                </a:solidFill>
              </a:rPr>
              <a:t>DATE</a:t>
            </a:r>
          </a:p>
        </p:txBody>
      </p:sp>
      <p:sp>
        <p:nvSpPr>
          <p:cNvPr id="4" name="Text Placeholder 3">
            <a:extLst>
              <a:ext uri="{FF2B5EF4-FFF2-40B4-BE49-F238E27FC236}">
                <a16:creationId xmlns:a16="http://schemas.microsoft.com/office/drawing/2014/main" id="{FF400E03-4C2E-4496-9CE7-2FC3DE639307}"/>
              </a:ext>
            </a:extLst>
          </p:cNvPr>
          <p:cNvSpPr>
            <a:spLocks noGrp="1"/>
          </p:cNvSpPr>
          <p:nvPr>
            <p:ph type="body" sz="quarter" idx="13"/>
          </p:nvPr>
        </p:nvSpPr>
        <p:spPr/>
        <p:txBody>
          <a:bodyPr>
            <a:normAutofit lnSpcReduction="10000"/>
          </a:bodyPr>
          <a:lstStyle/>
          <a:p>
            <a:r>
              <a:rPr lang="en-US" dirty="0"/>
              <a:t>How Will We Get There From Here?</a:t>
            </a:r>
          </a:p>
        </p:txBody>
      </p:sp>
      <p:pic>
        <p:nvPicPr>
          <p:cNvPr id="5122" name="Picture 2" descr="http://www.nwf.org/en/Our-Work/Habitats/Wildlife-Corridors/Northeast/-/media/NEW-WEBSITE/Shared-Folder/Wildlife/Mammals/mammal_moose-pair-gaspesie-national-park-canada_philippe-henry_600x300.ashx">
            <a:extLst>
              <a:ext uri="{FF2B5EF4-FFF2-40B4-BE49-F238E27FC236}">
                <a16:creationId xmlns:a16="http://schemas.microsoft.com/office/drawing/2014/main" id="{27B1C710-4DE8-4206-8951-59EC981B99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052" y="3680670"/>
            <a:ext cx="3276948" cy="1638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3671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956A75-A49D-44F7-9EA5-0B1D18FBC603}"/>
              </a:ext>
            </a:extLst>
          </p:cNvPr>
          <p:cNvSpPr/>
          <p:nvPr/>
        </p:nvSpPr>
        <p:spPr>
          <a:xfrm>
            <a:off x="0" y="7824"/>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0C0F82-8A47-42AB-A43D-2F8D989EE644}"/>
              </a:ext>
            </a:extLst>
          </p:cNvPr>
          <p:cNvSpPr>
            <a:spLocks noGrp="1"/>
          </p:cNvSpPr>
          <p:nvPr>
            <p:ph type="title"/>
          </p:nvPr>
        </p:nvSpPr>
        <p:spPr>
          <a:xfrm>
            <a:off x="0" y="2932241"/>
            <a:ext cx="9144000" cy="1026922"/>
          </a:xfrm>
        </p:spPr>
        <p:txBody>
          <a:bodyPr>
            <a:normAutofit/>
          </a:bodyPr>
          <a:lstStyle/>
          <a:p>
            <a:pPr algn="ctr"/>
            <a:r>
              <a:rPr lang="en-US" dirty="0">
                <a:solidFill>
                  <a:schemeClr val="bg1"/>
                </a:solidFill>
              </a:rPr>
              <a:t>Project Deliverables</a:t>
            </a:r>
          </a:p>
        </p:txBody>
      </p:sp>
      <p:pic>
        <p:nvPicPr>
          <p:cNvPr id="6" name="Picture 5" descr="A close up of a logo&#10;&#10;Description generated with high confidence">
            <a:extLst>
              <a:ext uri="{FF2B5EF4-FFF2-40B4-BE49-F238E27FC236}">
                <a16:creationId xmlns:a16="http://schemas.microsoft.com/office/drawing/2014/main" id="{7D395335-2AD7-4D6B-9D17-1951BCD54CCC}"/>
              </a:ext>
            </a:extLst>
          </p:cNvPr>
          <p:cNvPicPr>
            <a:picLocks noChangeAspect="1"/>
          </p:cNvPicPr>
          <p:nvPr/>
        </p:nvPicPr>
        <p:blipFill rotWithShape="1">
          <a:blip r:embed="rId2">
            <a:biLevel thresh="25000"/>
            <a:extLst>
              <a:ext uri="{BEBA8EAE-BF5A-486C-A8C5-ECC9F3942E4B}">
                <a14:imgProps xmlns:a14="http://schemas.microsoft.com/office/drawing/2010/main">
                  <a14:imgLayer r:embed="rId3">
                    <a14:imgEffect>
                      <a14:backgroundRemoval t="25000" b="73148" l="3006" r="28324">
                        <a14:foregroundMark x1="9017" y1="33333" x2="9017" y2="33333"/>
                        <a14:foregroundMark x1="3699" y1="48843" x2="3699" y2="48843"/>
                        <a14:foregroundMark x1="16994" y1="46296" x2="16994" y2="46296"/>
                        <a14:foregroundMark x1="22543" y1="47222" x2="22543" y2="47222"/>
                        <a14:foregroundMark x1="28324" y1="49306" x2="28324" y2="49306"/>
                        <a14:foregroundMark x1="27514" y1="50926" x2="27514" y2="50926"/>
                        <a14:foregroundMark x1="23353" y1="50463" x2="23353" y2="50463"/>
                        <a14:foregroundMark x1="18844" y1="70602" x2="18844" y2="70602"/>
                        <a14:foregroundMark x1="19884" y1="73148" x2="19884" y2="73148"/>
                        <a14:foregroundMark x1="9480" y1="62037" x2="9480" y2="62037"/>
                        <a14:foregroundMark x1="13757" y1="64120" x2="13757" y2="64120"/>
                        <a14:foregroundMark x1="18266" y1="46065" x2="18266" y2="46065"/>
                      </a14:backgroundRemoval>
                    </a14:imgEffect>
                  </a14:imgLayer>
                </a14:imgProps>
              </a:ext>
              <a:ext uri="{28A0092B-C50C-407E-A947-70E740481C1C}">
                <a14:useLocalDpi xmlns:a14="http://schemas.microsoft.com/office/drawing/2010/main" val="0"/>
              </a:ext>
            </a:extLst>
          </a:blip>
          <a:srcRect t="19761" r="69255" b="23258"/>
          <a:stretch/>
        </p:blipFill>
        <p:spPr>
          <a:xfrm>
            <a:off x="7985760" y="5754689"/>
            <a:ext cx="1109472" cy="1026922"/>
          </a:xfrm>
          <a:prstGeom prst="rect">
            <a:avLst/>
          </a:prstGeom>
        </p:spPr>
      </p:pic>
    </p:spTree>
    <p:extLst>
      <p:ext uri="{BB962C8B-B14F-4D97-AF65-F5344CB8AC3E}">
        <p14:creationId xmlns:p14="http://schemas.microsoft.com/office/powerpoint/2010/main" val="1092979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9DDBD-FAD4-4CBA-B638-5161883E34D0}"/>
              </a:ext>
            </a:extLst>
          </p:cNvPr>
          <p:cNvSpPr>
            <a:spLocks noGrp="1"/>
          </p:cNvSpPr>
          <p:nvPr>
            <p:ph type="title"/>
          </p:nvPr>
        </p:nvSpPr>
        <p:spPr/>
        <p:txBody>
          <a:bodyPr/>
          <a:lstStyle/>
          <a:p>
            <a:r>
              <a:rPr lang="en-US" dirty="0"/>
              <a:t>Project Deliverables</a:t>
            </a:r>
          </a:p>
        </p:txBody>
      </p:sp>
      <p:sp>
        <p:nvSpPr>
          <p:cNvPr id="3" name="Content Placeholder 2">
            <a:extLst>
              <a:ext uri="{FF2B5EF4-FFF2-40B4-BE49-F238E27FC236}">
                <a16:creationId xmlns:a16="http://schemas.microsoft.com/office/drawing/2014/main" id="{E080CFF9-93AB-45FB-824B-AE3F1C2BEBC5}"/>
              </a:ext>
            </a:extLst>
          </p:cNvPr>
          <p:cNvSpPr>
            <a:spLocks noGrp="1"/>
          </p:cNvSpPr>
          <p:nvPr>
            <p:ph idx="1"/>
          </p:nvPr>
        </p:nvSpPr>
        <p:spPr>
          <a:xfrm>
            <a:off x="341830" y="2447297"/>
            <a:ext cx="4091031" cy="3092744"/>
          </a:xfrm>
        </p:spPr>
        <p:txBody>
          <a:bodyPr>
            <a:normAutofit/>
          </a:bodyPr>
          <a:lstStyle/>
          <a:p>
            <a:pPr marL="0" indent="0">
              <a:buNone/>
            </a:pPr>
            <a:r>
              <a:rPr lang="en-US" dirty="0"/>
              <a:t>4 Chapters:</a:t>
            </a:r>
          </a:p>
          <a:p>
            <a:pPr marL="971550" lvl="1" indent="-514350">
              <a:buFont typeface="+mj-lt"/>
              <a:buAutoNum type="arabicPeriod"/>
            </a:pPr>
            <a:r>
              <a:rPr lang="en-US" sz="2000" dirty="0"/>
              <a:t>Introduction and Community Profile</a:t>
            </a:r>
          </a:p>
          <a:p>
            <a:pPr marL="971550" lvl="1" indent="-514350">
              <a:buFont typeface="+mj-lt"/>
              <a:buAutoNum type="arabicPeriod"/>
            </a:pPr>
            <a:r>
              <a:rPr lang="en-US" sz="2000" dirty="0"/>
              <a:t>Public Engagement Summary &amp; and Needs Assessment</a:t>
            </a:r>
          </a:p>
          <a:p>
            <a:pPr marL="971550" lvl="1" indent="-514350">
              <a:buFont typeface="+mj-lt"/>
              <a:buAutoNum type="arabicPeriod"/>
            </a:pPr>
            <a:r>
              <a:rPr lang="en-US" sz="2000" dirty="0"/>
              <a:t>Town Forest Vision Framework</a:t>
            </a:r>
          </a:p>
          <a:p>
            <a:pPr marL="971550" lvl="1" indent="-514350">
              <a:buFont typeface="+mj-lt"/>
              <a:buAutoNum type="arabicPeriod"/>
            </a:pPr>
            <a:r>
              <a:rPr lang="en-US" sz="2000" dirty="0"/>
              <a:t>Town Forest Action Plan</a:t>
            </a:r>
          </a:p>
        </p:txBody>
      </p:sp>
      <p:sp>
        <p:nvSpPr>
          <p:cNvPr id="4" name="Text Placeholder 3">
            <a:extLst>
              <a:ext uri="{FF2B5EF4-FFF2-40B4-BE49-F238E27FC236}">
                <a16:creationId xmlns:a16="http://schemas.microsoft.com/office/drawing/2014/main" id="{3AE89194-9A2D-443C-A284-7D91C887E085}"/>
              </a:ext>
            </a:extLst>
          </p:cNvPr>
          <p:cNvSpPr>
            <a:spLocks noGrp="1"/>
          </p:cNvSpPr>
          <p:nvPr>
            <p:ph type="body" sz="quarter" idx="13"/>
          </p:nvPr>
        </p:nvSpPr>
        <p:spPr>
          <a:xfrm>
            <a:off x="0" y="1367406"/>
            <a:ext cx="9144000" cy="327170"/>
          </a:xfrm>
        </p:spPr>
        <p:txBody>
          <a:bodyPr>
            <a:normAutofit lnSpcReduction="10000"/>
          </a:bodyPr>
          <a:lstStyle/>
          <a:p>
            <a:r>
              <a:rPr lang="en-US" dirty="0"/>
              <a:t>A Robust Town Forest Recreation Plan Document </a:t>
            </a:r>
          </a:p>
        </p:txBody>
      </p:sp>
      <p:pic>
        <p:nvPicPr>
          <p:cNvPr id="1026" name="Picture 2" descr="Image result for vermont birding">
            <a:extLst>
              <a:ext uri="{FF2B5EF4-FFF2-40B4-BE49-F238E27FC236}">
                <a16:creationId xmlns:a16="http://schemas.microsoft.com/office/drawing/2014/main" id="{806DEF5E-8F9C-45A0-BDEE-BB7314AAA9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6875" y="2803040"/>
            <a:ext cx="3583708" cy="2388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85153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9DDBD-FAD4-4CBA-B638-5161883E34D0}"/>
              </a:ext>
            </a:extLst>
          </p:cNvPr>
          <p:cNvSpPr>
            <a:spLocks noGrp="1"/>
          </p:cNvSpPr>
          <p:nvPr>
            <p:ph type="title"/>
          </p:nvPr>
        </p:nvSpPr>
        <p:spPr/>
        <p:txBody>
          <a:bodyPr/>
          <a:lstStyle/>
          <a:p>
            <a:r>
              <a:rPr lang="en-US" dirty="0"/>
              <a:t>Project Deliverables</a:t>
            </a:r>
          </a:p>
        </p:txBody>
      </p:sp>
      <p:sp>
        <p:nvSpPr>
          <p:cNvPr id="3" name="Content Placeholder 2">
            <a:extLst>
              <a:ext uri="{FF2B5EF4-FFF2-40B4-BE49-F238E27FC236}">
                <a16:creationId xmlns:a16="http://schemas.microsoft.com/office/drawing/2014/main" id="{E080CFF9-93AB-45FB-824B-AE3F1C2BEBC5}"/>
              </a:ext>
            </a:extLst>
          </p:cNvPr>
          <p:cNvSpPr>
            <a:spLocks noGrp="1"/>
          </p:cNvSpPr>
          <p:nvPr>
            <p:ph idx="1"/>
          </p:nvPr>
        </p:nvSpPr>
        <p:spPr>
          <a:xfrm>
            <a:off x="452481" y="2085684"/>
            <a:ext cx="3943350" cy="4351338"/>
          </a:xfrm>
        </p:spPr>
        <p:txBody>
          <a:bodyPr>
            <a:normAutofit/>
          </a:bodyPr>
          <a:lstStyle/>
          <a:p>
            <a:r>
              <a:rPr lang="en-US" dirty="0"/>
              <a:t>Community Vision Statement for the Town Forest</a:t>
            </a:r>
          </a:p>
          <a:p>
            <a:r>
              <a:rPr lang="en-US" dirty="0"/>
              <a:t>Goals for Key Focus Areas</a:t>
            </a:r>
          </a:p>
          <a:p>
            <a:r>
              <a:rPr lang="en-US" dirty="0"/>
              <a:t>Discussion of Potential Recreational Uses Identified By Community</a:t>
            </a:r>
          </a:p>
        </p:txBody>
      </p:sp>
      <p:sp>
        <p:nvSpPr>
          <p:cNvPr id="4" name="Text Placeholder 3">
            <a:extLst>
              <a:ext uri="{FF2B5EF4-FFF2-40B4-BE49-F238E27FC236}">
                <a16:creationId xmlns:a16="http://schemas.microsoft.com/office/drawing/2014/main" id="{3AE89194-9A2D-443C-A284-7D91C887E085}"/>
              </a:ext>
            </a:extLst>
          </p:cNvPr>
          <p:cNvSpPr>
            <a:spLocks noGrp="1"/>
          </p:cNvSpPr>
          <p:nvPr>
            <p:ph type="body" sz="quarter" idx="13"/>
          </p:nvPr>
        </p:nvSpPr>
        <p:spPr>
          <a:xfrm>
            <a:off x="0" y="1367406"/>
            <a:ext cx="9144000" cy="327170"/>
          </a:xfrm>
        </p:spPr>
        <p:txBody>
          <a:bodyPr>
            <a:normAutofit lnSpcReduction="10000"/>
          </a:bodyPr>
          <a:lstStyle/>
          <a:p>
            <a:r>
              <a:rPr lang="en-US" dirty="0"/>
              <a:t>A Vision Framework Document to Guide the Future Direction of Your Town Forest</a:t>
            </a:r>
          </a:p>
        </p:txBody>
      </p:sp>
      <p:pic>
        <p:nvPicPr>
          <p:cNvPr id="6" name="Picture 5">
            <a:extLst>
              <a:ext uri="{FF2B5EF4-FFF2-40B4-BE49-F238E27FC236}">
                <a16:creationId xmlns:a16="http://schemas.microsoft.com/office/drawing/2014/main" id="{2E019D95-BC1A-4F65-8428-C548D9CDC0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988350">
            <a:off x="4733500" y="1938583"/>
            <a:ext cx="3166858" cy="4098286"/>
          </a:xfrm>
          <a:prstGeom prst="rect">
            <a:avLst/>
          </a:prstGeom>
          <a:ln w="12700">
            <a:solidFill>
              <a:schemeClr val="tx1"/>
            </a:solidFill>
          </a:ln>
        </p:spPr>
      </p:pic>
    </p:spTree>
    <p:extLst>
      <p:ext uri="{BB962C8B-B14F-4D97-AF65-F5344CB8AC3E}">
        <p14:creationId xmlns:p14="http://schemas.microsoft.com/office/powerpoint/2010/main" val="1851163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9DDBD-FAD4-4CBA-B638-5161883E34D0}"/>
              </a:ext>
            </a:extLst>
          </p:cNvPr>
          <p:cNvSpPr>
            <a:spLocks noGrp="1"/>
          </p:cNvSpPr>
          <p:nvPr>
            <p:ph type="title"/>
          </p:nvPr>
        </p:nvSpPr>
        <p:spPr>
          <a:xfrm>
            <a:off x="704153" y="17433"/>
            <a:ext cx="7886700" cy="1325563"/>
          </a:xfrm>
        </p:spPr>
        <p:txBody>
          <a:bodyPr/>
          <a:lstStyle/>
          <a:p>
            <a:r>
              <a:rPr lang="en-US" dirty="0"/>
              <a:t>Project Deliverables</a:t>
            </a:r>
          </a:p>
        </p:txBody>
      </p:sp>
      <p:sp>
        <p:nvSpPr>
          <p:cNvPr id="3" name="Content Placeholder 2">
            <a:extLst>
              <a:ext uri="{FF2B5EF4-FFF2-40B4-BE49-F238E27FC236}">
                <a16:creationId xmlns:a16="http://schemas.microsoft.com/office/drawing/2014/main" id="{E080CFF9-93AB-45FB-824B-AE3F1C2BEBC5}"/>
              </a:ext>
            </a:extLst>
          </p:cNvPr>
          <p:cNvSpPr>
            <a:spLocks noGrp="1"/>
          </p:cNvSpPr>
          <p:nvPr>
            <p:ph idx="1"/>
          </p:nvPr>
        </p:nvSpPr>
        <p:spPr>
          <a:xfrm>
            <a:off x="544760" y="1544715"/>
            <a:ext cx="4293569" cy="4699359"/>
          </a:xfrm>
        </p:spPr>
        <p:txBody>
          <a:bodyPr>
            <a:normAutofit fontScale="85000" lnSpcReduction="10000"/>
          </a:bodyPr>
          <a:lstStyle/>
          <a:p>
            <a:pPr>
              <a:lnSpc>
                <a:spcPct val="110000"/>
              </a:lnSpc>
            </a:pPr>
            <a:r>
              <a:rPr lang="en-US" dirty="0"/>
              <a:t>Action Plans will identify:</a:t>
            </a:r>
          </a:p>
          <a:p>
            <a:pPr lvl="1">
              <a:lnSpc>
                <a:spcPct val="110000"/>
              </a:lnSpc>
            </a:pPr>
            <a:r>
              <a:rPr lang="en-US" dirty="0"/>
              <a:t>Project description</a:t>
            </a:r>
          </a:p>
          <a:p>
            <a:pPr lvl="1">
              <a:lnSpc>
                <a:spcPct val="110000"/>
              </a:lnSpc>
            </a:pPr>
            <a:r>
              <a:rPr lang="en-US" dirty="0"/>
              <a:t>Action responsibility</a:t>
            </a:r>
          </a:p>
          <a:p>
            <a:pPr lvl="1">
              <a:lnSpc>
                <a:spcPct val="110000"/>
              </a:lnSpc>
            </a:pPr>
            <a:r>
              <a:rPr lang="en-US" dirty="0"/>
              <a:t>Timing (immediate, short, medium, long-term)</a:t>
            </a:r>
          </a:p>
          <a:p>
            <a:pPr lvl="1">
              <a:lnSpc>
                <a:spcPct val="110000"/>
              </a:lnSpc>
            </a:pPr>
            <a:r>
              <a:rPr lang="en-US" dirty="0"/>
              <a:t>Partners involved</a:t>
            </a:r>
          </a:p>
          <a:p>
            <a:pPr lvl="1">
              <a:lnSpc>
                <a:spcPct val="110000"/>
              </a:lnSpc>
            </a:pPr>
            <a:r>
              <a:rPr lang="en-US" dirty="0"/>
              <a:t>Action or planning dependencies</a:t>
            </a:r>
          </a:p>
          <a:p>
            <a:pPr lvl="1">
              <a:lnSpc>
                <a:spcPct val="110000"/>
              </a:lnSpc>
            </a:pPr>
            <a:r>
              <a:rPr lang="en-US" dirty="0"/>
              <a:t>Available support resources</a:t>
            </a:r>
          </a:p>
          <a:p>
            <a:pPr lvl="1">
              <a:lnSpc>
                <a:spcPct val="110000"/>
              </a:lnSpc>
            </a:pPr>
            <a:r>
              <a:rPr lang="en-US" dirty="0"/>
              <a:t>Funding and grant opportunities</a:t>
            </a:r>
          </a:p>
          <a:p>
            <a:pPr lvl="1">
              <a:lnSpc>
                <a:spcPct val="110000"/>
              </a:lnSpc>
            </a:pPr>
            <a:r>
              <a:rPr lang="en-US" dirty="0"/>
              <a:t>Magnitude of costs</a:t>
            </a:r>
            <a:br>
              <a:rPr lang="en-US" dirty="0"/>
            </a:br>
            <a:r>
              <a:rPr lang="en-US" dirty="0"/>
              <a:t>($-$$-$$$-$$$$)</a:t>
            </a:r>
          </a:p>
        </p:txBody>
      </p:sp>
      <p:sp>
        <p:nvSpPr>
          <p:cNvPr id="4" name="Text Placeholder 3">
            <a:extLst>
              <a:ext uri="{FF2B5EF4-FFF2-40B4-BE49-F238E27FC236}">
                <a16:creationId xmlns:a16="http://schemas.microsoft.com/office/drawing/2014/main" id="{3AE89194-9A2D-443C-A284-7D91C887E085}"/>
              </a:ext>
            </a:extLst>
          </p:cNvPr>
          <p:cNvSpPr>
            <a:spLocks noGrp="1"/>
          </p:cNvSpPr>
          <p:nvPr>
            <p:ph type="body" sz="quarter" idx="13"/>
          </p:nvPr>
        </p:nvSpPr>
        <p:spPr>
          <a:xfrm>
            <a:off x="0" y="1039936"/>
            <a:ext cx="9144000" cy="327170"/>
          </a:xfrm>
        </p:spPr>
        <p:txBody>
          <a:bodyPr>
            <a:normAutofit fontScale="85000" lnSpcReduction="10000"/>
          </a:bodyPr>
          <a:lstStyle/>
          <a:p>
            <a:r>
              <a:rPr lang="en-US" dirty="0"/>
              <a:t>Action Plans With Discrete, Clear and Implementable Strategies for Improvement of Recreation</a:t>
            </a:r>
          </a:p>
        </p:txBody>
      </p:sp>
      <p:pic>
        <p:nvPicPr>
          <p:cNvPr id="6" name="Picture 5" descr="A person riding a bike down a dirt trail next to a forest&#10;&#10;Description generated with very high confidence">
            <a:extLst>
              <a:ext uri="{FF2B5EF4-FFF2-40B4-BE49-F238E27FC236}">
                <a16:creationId xmlns:a16="http://schemas.microsoft.com/office/drawing/2014/main" id="{008EE26F-09CF-45B0-9556-AB8B346B6B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8895" y="2628831"/>
            <a:ext cx="3884104" cy="2588392"/>
          </a:xfrm>
          <a:prstGeom prst="rect">
            <a:avLst/>
          </a:prstGeom>
        </p:spPr>
      </p:pic>
      <p:sp>
        <p:nvSpPr>
          <p:cNvPr id="7" name="TextBox 6">
            <a:extLst>
              <a:ext uri="{FF2B5EF4-FFF2-40B4-BE49-F238E27FC236}">
                <a16:creationId xmlns:a16="http://schemas.microsoft.com/office/drawing/2014/main" id="{ABACC91A-E1A2-4241-96B3-9BC1FE516DD6}"/>
              </a:ext>
            </a:extLst>
          </p:cNvPr>
          <p:cNvSpPr txBox="1"/>
          <p:nvPr/>
        </p:nvSpPr>
        <p:spPr>
          <a:xfrm>
            <a:off x="5050172" y="5055586"/>
            <a:ext cx="1972015" cy="184666"/>
          </a:xfrm>
          <a:prstGeom prst="rect">
            <a:avLst/>
          </a:prstGeom>
          <a:noFill/>
        </p:spPr>
        <p:txBody>
          <a:bodyPr wrap="none" rtlCol="0">
            <a:spAutoFit/>
          </a:bodyPr>
          <a:lstStyle/>
          <a:p>
            <a:r>
              <a:rPr lang="en-US" sz="600" b="1" dirty="0">
                <a:solidFill>
                  <a:schemeClr val="bg1"/>
                </a:solidFill>
                <a:latin typeface="+mj-lt"/>
              </a:rPr>
              <a:t>Photo Courtesy of John Atkinson, Mad River Riders</a:t>
            </a:r>
          </a:p>
        </p:txBody>
      </p:sp>
      <p:sp>
        <p:nvSpPr>
          <p:cNvPr id="8" name="Rectangle 7">
            <a:extLst>
              <a:ext uri="{FF2B5EF4-FFF2-40B4-BE49-F238E27FC236}">
                <a16:creationId xmlns:a16="http://schemas.microsoft.com/office/drawing/2014/main" id="{D03E8962-2BBD-49DA-80EE-62BEA4381D26}"/>
              </a:ext>
            </a:extLst>
          </p:cNvPr>
          <p:cNvSpPr/>
          <p:nvPr/>
        </p:nvSpPr>
        <p:spPr>
          <a:xfrm>
            <a:off x="444092" y="6268484"/>
            <a:ext cx="7374447" cy="369332"/>
          </a:xfrm>
          <a:prstGeom prst="rect">
            <a:avLst/>
          </a:prstGeom>
        </p:spPr>
        <p:txBody>
          <a:bodyPr wrap="square">
            <a:spAutoFit/>
          </a:bodyPr>
          <a:lstStyle/>
          <a:p>
            <a:r>
              <a:rPr lang="en-US" b="1" dirty="0">
                <a:solidFill>
                  <a:schemeClr val="accent2"/>
                </a:solidFill>
                <a:latin typeface="+mj-lt"/>
              </a:rPr>
              <a:t>Everything you need to go after grants to implement these projects!</a:t>
            </a:r>
          </a:p>
        </p:txBody>
      </p:sp>
    </p:spTree>
    <p:extLst>
      <p:ext uri="{BB962C8B-B14F-4D97-AF65-F5344CB8AC3E}">
        <p14:creationId xmlns:p14="http://schemas.microsoft.com/office/powerpoint/2010/main" val="675902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9DDBD-FAD4-4CBA-B638-5161883E34D0}"/>
              </a:ext>
            </a:extLst>
          </p:cNvPr>
          <p:cNvSpPr>
            <a:spLocks noGrp="1"/>
          </p:cNvSpPr>
          <p:nvPr>
            <p:ph type="title"/>
          </p:nvPr>
        </p:nvSpPr>
        <p:spPr>
          <a:xfrm>
            <a:off x="735182" y="143184"/>
            <a:ext cx="7886700" cy="1325563"/>
          </a:xfrm>
        </p:spPr>
        <p:txBody>
          <a:bodyPr/>
          <a:lstStyle/>
          <a:p>
            <a:r>
              <a:rPr lang="en-US" dirty="0"/>
              <a:t>Project Deliverables</a:t>
            </a:r>
          </a:p>
        </p:txBody>
      </p:sp>
      <p:sp>
        <p:nvSpPr>
          <p:cNvPr id="4" name="Text Placeholder 3">
            <a:extLst>
              <a:ext uri="{FF2B5EF4-FFF2-40B4-BE49-F238E27FC236}">
                <a16:creationId xmlns:a16="http://schemas.microsoft.com/office/drawing/2014/main" id="{3AE89194-9A2D-443C-A284-7D91C887E085}"/>
              </a:ext>
            </a:extLst>
          </p:cNvPr>
          <p:cNvSpPr>
            <a:spLocks noGrp="1"/>
          </p:cNvSpPr>
          <p:nvPr>
            <p:ph type="body" sz="quarter" idx="13"/>
          </p:nvPr>
        </p:nvSpPr>
        <p:spPr>
          <a:xfrm>
            <a:off x="0" y="1183846"/>
            <a:ext cx="9144000" cy="327170"/>
          </a:xfrm>
        </p:spPr>
        <p:txBody>
          <a:bodyPr>
            <a:normAutofit fontScale="85000" lnSpcReduction="10000"/>
          </a:bodyPr>
          <a:lstStyle/>
          <a:p>
            <a:r>
              <a:rPr lang="en-US" dirty="0"/>
              <a:t>Action Plans With Discrete, Clear and Implementable Strategies for Improvement of Recreation</a:t>
            </a:r>
          </a:p>
        </p:txBody>
      </p:sp>
      <p:pic>
        <p:nvPicPr>
          <p:cNvPr id="3" name="Picture 2">
            <a:extLst>
              <a:ext uri="{FF2B5EF4-FFF2-40B4-BE49-F238E27FC236}">
                <a16:creationId xmlns:a16="http://schemas.microsoft.com/office/drawing/2014/main" id="{D5F8412B-A597-401F-95D4-11A5B51B1F31}"/>
              </a:ext>
            </a:extLst>
          </p:cNvPr>
          <p:cNvPicPr>
            <a:picLocks noChangeAspect="1"/>
          </p:cNvPicPr>
          <p:nvPr/>
        </p:nvPicPr>
        <p:blipFill>
          <a:blip r:embed="rId2"/>
          <a:stretch>
            <a:fillRect/>
          </a:stretch>
        </p:blipFill>
        <p:spPr>
          <a:xfrm>
            <a:off x="346229" y="1948855"/>
            <a:ext cx="8664606" cy="3561714"/>
          </a:xfrm>
          <a:prstGeom prst="rect">
            <a:avLst/>
          </a:prstGeom>
        </p:spPr>
      </p:pic>
    </p:spTree>
    <p:extLst>
      <p:ext uri="{BB962C8B-B14F-4D97-AF65-F5344CB8AC3E}">
        <p14:creationId xmlns:p14="http://schemas.microsoft.com/office/powerpoint/2010/main" val="1055548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9DDBD-FAD4-4CBA-B638-5161883E34D0}"/>
              </a:ext>
            </a:extLst>
          </p:cNvPr>
          <p:cNvSpPr>
            <a:spLocks noGrp="1"/>
          </p:cNvSpPr>
          <p:nvPr>
            <p:ph type="title"/>
          </p:nvPr>
        </p:nvSpPr>
        <p:spPr/>
        <p:txBody>
          <a:bodyPr/>
          <a:lstStyle/>
          <a:p>
            <a:r>
              <a:rPr lang="en-US" dirty="0"/>
              <a:t>Project Deliverables</a:t>
            </a:r>
          </a:p>
        </p:txBody>
      </p:sp>
      <p:sp>
        <p:nvSpPr>
          <p:cNvPr id="4" name="Text Placeholder 3">
            <a:extLst>
              <a:ext uri="{FF2B5EF4-FFF2-40B4-BE49-F238E27FC236}">
                <a16:creationId xmlns:a16="http://schemas.microsoft.com/office/drawing/2014/main" id="{3AE89194-9A2D-443C-A284-7D91C887E085}"/>
              </a:ext>
            </a:extLst>
          </p:cNvPr>
          <p:cNvSpPr>
            <a:spLocks noGrp="1"/>
          </p:cNvSpPr>
          <p:nvPr>
            <p:ph type="body" sz="quarter" idx="13"/>
          </p:nvPr>
        </p:nvSpPr>
        <p:spPr>
          <a:xfrm>
            <a:off x="0" y="1367406"/>
            <a:ext cx="9144000" cy="327170"/>
          </a:xfrm>
        </p:spPr>
        <p:txBody>
          <a:bodyPr>
            <a:normAutofit lnSpcReduction="10000"/>
          </a:bodyPr>
          <a:lstStyle/>
          <a:p>
            <a:r>
              <a:rPr lang="en-US" dirty="0"/>
              <a:t>Bubble Diagram Maps—Planning Before Design</a:t>
            </a:r>
          </a:p>
        </p:txBody>
      </p:sp>
      <p:pic>
        <p:nvPicPr>
          <p:cNvPr id="6" name="Picture 5">
            <a:extLst>
              <a:ext uri="{FF2B5EF4-FFF2-40B4-BE49-F238E27FC236}">
                <a16:creationId xmlns:a16="http://schemas.microsoft.com/office/drawing/2014/main" id="{B5CAFBE1-1143-4DE2-86E9-51A18AAAAA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2973" y="1784541"/>
            <a:ext cx="7031115" cy="4549545"/>
          </a:xfrm>
          <a:prstGeom prst="rect">
            <a:avLst/>
          </a:prstGeom>
        </p:spPr>
      </p:pic>
    </p:spTree>
    <p:extLst>
      <p:ext uri="{BB962C8B-B14F-4D97-AF65-F5344CB8AC3E}">
        <p14:creationId xmlns:p14="http://schemas.microsoft.com/office/powerpoint/2010/main" val="2909601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9DDBD-FAD4-4CBA-B638-5161883E34D0}"/>
              </a:ext>
            </a:extLst>
          </p:cNvPr>
          <p:cNvSpPr>
            <a:spLocks noGrp="1"/>
          </p:cNvSpPr>
          <p:nvPr>
            <p:ph type="title"/>
          </p:nvPr>
        </p:nvSpPr>
        <p:spPr/>
        <p:txBody>
          <a:bodyPr/>
          <a:lstStyle/>
          <a:p>
            <a:r>
              <a:rPr lang="en-US" dirty="0"/>
              <a:t>Project Outcomes</a:t>
            </a:r>
          </a:p>
        </p:txBody>
      </p:sp>
      <p:sp>
        <p:nvSpPr>
          <p:cNvPr id="4" name="Text Placeholder 3">
            <a:extLst>
              <a:ext uri="{FF2B5EF4-FFF2-40B4-BE49-F238E27FC236}">
                <a16:creationId xmlns:a16="http://schemas.microsoft.com/office/drawing/2014/main" id="{3AE89194-9A2D-443C-A284-7D91C887E085}"/>
              </a:ext>
            </a:extLst>
          </p:cNvPr>
          <p:cNvSpPr>
            <a:spLocks noGrp="1"/>
          </p:cNvSpPr>
          <p:nvPr>
            <p:ph type="body" sz="quarter" idx="13"/>
          </p:nvPr>
        </p:nvSpPr>
        <p:spPr/>
        <p:txBody>
          <a:bodyPr>
            <a:normAutofit lnSpcReduction="10000"/>
          </a:bodyPr>
          <a:lstStyle/>
          <a:p>
            <a:r>
              <a:rPr lang="en-US" dirty="0"/>
              <a:t>Public Engagement and Buy-In for Your Town Forest Plan</a:t>
            </a:r>
          </a:p>
        </p:txBody>
      </p:sp>
      <p:pic>
        <p:nvPicPr>
          <p:cNvPr id="6146" name="Picture 2" descr="https://vtvast.org/assets/components/phpthumbof/cache/DSC_3326crop.45a08e948062cf84de12c3f15b6fead6.jpg">
            <a:extLst>
              <a:ext uri="{FF2B5EF4-FFF2-40B4-BE49-F238E27FC236}">
                <a16:creationId xmlns:a16="http://schemas.microsoft.com/office/drawing/2014/main" id="{E4F1EB31-6BDA-405B-BC23-7F91309C4E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0742" y="2674040"/>
            <a:ext cx="3729955" cy="241825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4C4CB01-D2F3-44E5-B268-0F172CAEB881}"/>
              </a:ext>
            </a:extLst>
          </p:cNvPr>
          <p:cNvSpPr/>
          <p:nvPr/>
        </p:nvSpPr>
        <p:spPr>
          <a:xfrm>
            <a:off x="628650" y="2867504"/>
            <a:ext cx="3555423" cy="2031325"/>
          </a:xfrm>
          <a:prstGeom prst="rect">
            <a:avLst/>
          </a:prstGeom>
        </p:spPr>
        <p:txBody>
          <a:bodyPr wrap="square">
            <a:spAutoFit/>
          </a:bodyPr>
          <a:lstStyle/>
          <a:p>
            <a:r>
              <a:rPr lang="en-US" i="1" dirty="0">
                <a:latin typeface="Bookman Old Style" panose="02050604050505020204" pitchFamily="18" charset="0"/>
              </a:rPr>
              <a:t>“Thank you for seeking public input in such an organized fashion. You’ve done an excellent job of providing an easy, non-time-consuming way for citizens to review the plans and offer comments. ” </a:t>
            </a:r>
            <a:endParaRPr lang="en-US" dirty="0"/>
          </a:p>
        </p:txBody>
      </p:sp>
    </p:spTree>
    <p:extLst>
      <p:ext uri="{BB962C8B-B14F-4D97-AF65-F5344CB8AC3E}">
        <p14:creationId xmlns:p14="http://schemas.microsoft.com/office/powerpoint/2010/main" val="2384756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9DDBD-FAD4-4CBA-B638-5161883E34D0}"/>
              </a:ext>
            </a:extLst>
          </p:cNvPr>
          <p:cNvSpPr>
            <a:spLocks noGrp="1"/>
          </p:cNvSpPr>
          <p:nvPr>
            <p:ph type="title"/>
          </p:nvPr>
        </p:nvSpPr>
        <p:spPr/>
        <p:txBody>
          <a:bodyPr/>
          <a:lstStyle/>
          <a:p>
            <a:r>
              <a:rPr lang="en-US" dirty="0"/>
              <a:t>Project Outcomes</a:t>
            </a:r>
          </a:p>
        </p:txBody>
      </p:sp>
      <p:sp>
        <p:nvSpPr>
          <p:cNvPr id="3" name="Content Placeholder 2">
            <a:extLst>
              <a:ext uri="{FF2B5EF4-FFF2-40B4-BE49-F238E27FC236}">
                <a16:creationId xmlns:a16="http://schemas.microsoft.com/office/drawing/2014/main" id="{E080CFF9-93AB-45FB-824B-AE3F1C2BEBC5}"/>
              </a:ext>
            </a:extLst>
          </p:cNvPr>
          <p:cNvSpPr>
            <a:spLocks noGrp="1"/>
          </p:cNvSpPr>
          <p:nvPr>
            <p:ph idx="1"/>
          </p:nvPr>
        </p:nvSpPr>
        <p:spPr>
          <a:xfrm>
            <a:off x="443923" y="2001116"/>
            <a:ext cx="3416877" cy="4351338"/>
          </a:xfrm>
        </p:spPr>
        <p:txBody>
          <a:bodyPr>
            <a:normAutofit fontScale="92500" lnSpcReduction="10000"/>
          </a:bodyPr>
          <a:lstStyle/>
          <a:p>
            <a:r>
              <a:rPr lang="en-US" dirty="0"/>
              <a:t>Comprehensive consideration of projects so you can  move forward with confidence </a:t>
            </a:r>
          </a:p>
          <a:p>
            <a:pPr lvl="1"/>
            <a:r>
              <a:rPr lang="en-US" dirty="0"/>
              <a:t>You have heard the community</a:t>
            </a:r>
          </a:p>
          <a:p>
            <a:pPr lvl="1"/>
            <a:r>
              <a:rPr lang="en-US" dirty="0"/>
              <a:t>You are protecting the forest resource</a:t>
            </a:r>
          </a:p>
          <a:p>
            <a:pPr lvl="1"/>
            <a:r>
              <a:rPr lang="en-US" dirty="0"/>
              <a:t>You are effectively managing the forest for the resources you value</a:t>
            </a:r>
          </a:p>
        </p:txBody>
      </p:sp>
      <p:sp>
        <p:nvSpPr>
          <p:cNvPr id="4" name="Text Placeholder 3">
            <a:extLst>
              <a:ext uri="{FF2B5EF4-FFF2-40B4-BE49-F238E27FC236}">
                <a16:creationId xmlns:a16="http://schemas.microsoft.com/office/drawing/2014/main" id="{3AE89194-9A2D-443C-A284-7D91C887E085}"/>
              </a:ext>
            </a:extLst>
          </p:cNvPr>
          <p:cNvSpPr>
            <a:spLocks noGrp="1"/>
          </p:cNvSpPr>
          <p:nvPr>
            <p:ph type="body" sz="quarter" idx="13"/>
          </p:nvPr>
        </p:nvSpPr>
        <p:spPr/>
        <p:txBody>
          <a:bodyPr>
            <a:normAutofit lnSpcReduction="10000"/>
          </a:bodyPr>
          <a:lstStyle/>
          <a:p>
            <a:r>
              <a:rPr lang="en-US" dirty="0"/>
              <a:t>A Thoughtful Plan for Recreation in Your Town Forest</a:t>
            </a:r>
          </a:p>
        </p:txBody>
      </p:sp>
      <p:pic>
        <p:nvPicPr>
          <p:cNvPr id="6" name="Picture 5">
            <a:extLst>
              <a:ext uri="{FF2B5EF4-FFF2-40B4-BE49-F238E27FC236}">
                <a16:creationId xmlns:a16="http://schemas.microsoft.com/office/drawing/2014/main" id="{07792845-1DC2-429A-A9FA-E3B9A5357812}"/>
              </a:ext>
            </a:extLst>
          </p:cNvPr>
          <p:cNvPicPr>
            <a:picLocks noChangeAspect="1"/>
          </p:cNvPicPr>
          <p:nvPr/>
        </p:nvPicPr>
        <p:blipFill>
          <a:blip r:embed="rId2"/>
          <a:stretch>
            <a:fillRect/>
          </a:stretch>
        </p:blipFill>
        <p:spPr>
          <a:xfrm>
            <a:off x="4314825" y="2467442"/>
            <a:ext cx="4200525" cy="3017520"/>
          </a:xfrm>
          <a:prstGeom prst="rect">
            <a:avLst/>
          </a:prstGeom>
        </p:spPr>
      </p:pic>
    </p:spTree>
    <p:extLst>
      <p:ext uri="{BB962C8B-B14F-4D97-AF65-F5344CB8AC3E}">
        <p14:creationId xmlns:p14="http://schemas.microsoft.com/office/powerpoint/2010/main" val="1923686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956A75-A49D-44F7-9EA5-0B1D18FBC603}"/>
              </a:ext>
            </a:extLst>
          </p:cNvPr>
          <p:cNvSpPr/>
          <p:nvPr/>
        </p:nvSpPr>
        <p:spPr>
          <a:xfrm>
            <a:off x="0" y="8313"/>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0C0F82-8A47-42AB-A43D-2F8D989EE644}"/>
              </a:ext>
            </a:extLst>
          </p:cNvPr>
          <p:cNvSpPr>
            <a:spLocks noGrp="1"/>
          </p:cNvSpPr>
          <p:nvPr>
            <p:ph type="title"/>
          </p:nvPr>
        </p:nvSpPr>
        <p:spPr>
          <a:xfrm>
            <a:off x="0" y="2923852"/>
            <a:ext cx="9144000" cy="1026922"/>
          </a:xfrm>
        </p:spPr>
        <p:txBody>
          <a:bodyPr>
            <a:normAutofit/>
          </a:bodyPr>
          <a:lstStyle/>
          <a:p>
            <a:pPr algn="ctr"/>
            <a:r>
              <a:rPr lang="en-US" dirty="0">
                <a:solidFill>
                  <a:schemeClr val="bg1"/>
                </a:solidFill>
              </a:rPr>
              <a:t>Introductions</a:t>
            </a:r>
          </a:p>
        </p:txBody>
      </p:sp>
      <p:pic>
        <p:nvPicPr>
          <p:cNvPr id="6" name="Picture 5" descr="A close up of a logo&#10;&#10;Description generated with high confidence">
            <a:extLst>
              <a:ext uri="{FF2B5EF4-FFF2-40B4-BE49-F238E27FC236}">
                <a16:creationId xmlns:a16="http://schemas.microsoft.com/office/drawing/2014/main" id="{7D395335-2AD7-4D6B-9D17-1951BCD54CCC}"/>
              </a:ext>
            </a:extLst>
          </p:cNvPr>
          <p:cNvPicPr>
            <a:picLocks noChangeAspect="1"/>
          </p:cNvPicPr>
          <p:nvPr/>
        </p:nvPicPr>
        <p:blipFill rotWithShape="1">
          <a:blip r:embed="rId2">
            <a:biLevel thresh="25000"/>
            <a:extLst>
              <a:ext uri="{BEBA8EAE-BF5A-486C-A8C5-ECC9F3942E4B}">
                <a14:imgProps xmlns:a14="http://schemas.microsoft.com/office/drawing/2010/main">
                  <a14:imgLayer r:embed="rId3">
                    <a14:imgEffect>
                      <a14:backgroundRemoval t="25000" b="73148" l="3006" r="28324">
                        <a14:foregroundMark x1="9017" y1="33333" x2="9017" y2="33333"/>
                        <a14:foregroundMark x1="3699" y1="48843" x2="3699" y2="48843"/>
                        <a14:foregroundMark x1="16994" y1="46296" x2="16994" y2="46296"/>
                        <a14:foregroundMark x1="22543" y1="47222" x2="22543" y2="47222"/>
                        <a14:foregroundMark x1="28324" y1="49306" x2="28324" y2="49306"/>
                        <a14:foregroundMark x1="27514" y1="50926" x2="27514" y2="50926"/>
                        <a14:foregroundMark x1="23353" y1="50463" x2="23353" y2="50463"/>
                        <a14:foregroundMark x1="18844" y1="70602" x2="18844" y2="70602"/>
                        <a14:foregroundMark x1="19884" y1="73148" x2="19884" y2="73148"/>
                        <a14:foregroundMark x1="9480" y1="62037" x2="9480" y2="62037"/>
                        <a14:foregroundMark x1="13757" y1="64120" x2="13757" y2="64120"/>
                        <a14:foregroundMark x1="18266" y1="46065" x2="18266" y2="46065"/>
                      </a14:backgroundRemoval>
                    </a14:imgEffect>
                  </a14:imgLayer>
                </a14:imgProps>
              </a:ext>
              <a:ext uri="{28A0092B-C50C-407E-A947-70E740481C1C}">
                <a14:useLocalDpi xmlns:a14="http://schemas.microsoft.com/office/drawing/2010/main" val="0"/>
              </a:ext>
            </a:extLst>
          </a:blip>
          <a:srcRect t="19761" r="69255" b="23258"/>
          <a:stretch/>
        </p:blipFill>
        <p:spPr>
          <a:xfrm>
            <a:off x="7985760" y="5754689"/>
            <a:ext cx="1109472" cy="1026922"/>
          </a:xfrm>
          <a:prstGeom prst="rect">
            <a:avLst/>
          </a:prstGeom>
        </p:spPr>
      </p:pic>
    </p:spTree>
    <p:extLst>
      <p:ext uri="{BB962C8B-B14F-4D97-AF65-F5344CB8AC3E}">
        <p14:creationId xmlns:p14="http://schemas.microsoft.com/office/powerpoint/2010/main" val="2076018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956A75-A49D-44F7-9EA5-0B1D18FBC603}"/>
              </a:ext>
            </a:extLst>
          </p:cNvPr>
          <p:cNvSpPr/>
          <p:nvPr/>
        </p:nvSpPr>
        <p:spPr>
          <a:xfrm>
            <a:off x="0" y="7824"/>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0C0F82-8A47-42AB-A43D-2F8D989EE644}"/>
              </a:ext>
            </a:extLst>
          </p:cNvPr>
          <p:cNvSpPr>
            <a:spLocks noGrp="1"/>
          </p:cNvSpPr>
          <p:nvPr>
            <p:ph type="title"/>
          </p:nvPr>
        </p:nvSpPr>
        <p:spPr>
          <a:xfrm>
            <a:off x="0" y="2932241"/>
            <a:ext cx="9144000" cy="1026922"/>
          </a:xfrm>
        </p:spPr>
        <p:txBody>
          <a:bodyPr>
            <a:normAutofit fontScale="90000"/>
          </a:bodyPr>
          <a:lstStyle/>
          <a:p>
            <a:r>
              <a:rPr lang="en-US" dirty="0">
                <a:solidFill>
                  <a:schemeClr val="bg1"/>
                </a:solidFill>
              </a:rPr>
              <a:t>Steering Committee Role and Responsibilities</a:t>
            </a:r>
          </a:p>
        </p:txBody>
      </p:sp>
      <p:pic>
        <p:nvPicPr>
          <p:cNvPr id="6" name="Picture 5" descr="A close up of a logo&#10;&#10;Description generated with high confidence">
            <a:extLst>
              <a:ext uri="{FF2B5EF4-FFF2-40B4-BE49-F238E27FC236}">
                <a16:creationId xmlns:a16="http://schemas.microsoft.com/office/drawing/2014/main" id="{7D395335-2AD7-4D6B-9D17-1951BCD54CCC}"/>
              </a:ext>
            </a:extLst>
          </p:cNvPr>
          <p:cNvPicPr>
            <a:picLocks noChangeAspect="1"/>
          </p:cNvPicPr>
          <p:nvPr/>
        </p:nvPicPr>
        <p:blipFill rotWithShape="1">
          <a:blip r:embed="rId2">
            <a:biLevel thresh="25000"/>
            <a:extLst>
              <a:ext uri="{BEBA8EAE-BF5A-486C-A8C5-ECC9F3942E4B}">
                <a14:imgProps xmlns:a14="http://schemas.microsoft.com/office/drawing/2010/main">
                  <a14:imgLayer r:embed="rId3">
                    <a14:imgEffect>
                      <a14:backgroundRemoval t="25000" b="73148" l="3006" r="28324">
                        <a14:foregroundMark x1="9017" y1="33333" x2="9017" y2="33333"/>
                        <a14:foregroundMark x1="3699" y1="48843" x2="3699" y2="48843"/>
                        <a14:foregroundMark x1="16994" y1="46296" x2="16994" y2="46296"/>
                        <a14:foregroundMark x1="22543" y1="47222" x2="22543" y2="47222"/>
                        <a14:foregroundMark x1="28324" y1="49306" x2="28324" y2="49306"/>
                        <a14:foregroundMark x1="27514" y1="50926" x2="27514" y2="50926"/>
                        <a14:foregroundMark x1="23353" y1="50463" x2="23353" y2="50463"/>
                        <a14:foregroundMark x1="18844" y1="70602" x2="18844" y2="70602"/>
                        <a14:foregroundMark x1="19884" y1="73148" x2="19884" y2="73148"/>
                        <a14:foregroundMark x1="9480" y1="62037" x2="9480" y2="62037"/>
                        <a14:foregroundMark x1="13757" y1="64120" x2="13757" y2="64120"/>
                        <a14:foregroundMark x1="18266" y1="46065" x2="18266" y2="46065"/>
                      </a14:backgroundRemoval>
                    </a14:imgEffect>
                  </a14:imgLayer>
                </a14:imgProps>
              </a:ext>
              <a:ext uri="{28A0092B-C50C-407E-A947-70E740481C1C}">
                <a14:useLocalDpi xmlns:a14="http://schemas.microsoft.com/office/drawing/2010/main" val="0"/>
              </a:ext>
            </a:extLst>
          </a:blip>
          <a:srcRect t="19761" r="69255" b="23258"/>
          <a:stretch/>
        </p:blipFill>
        <p:spPr>
          <a:xfrm>
            <a:off x="7985760" y="5754689"/>
            <a:ext cx="1109472" cy="1026922"/>
          </a:xfrm>
          <a:prstGeom prst="rect">
            <a:avLst/>
          </a:prstGeom>
        </p:spPr>
      </p:pic>
    </p:spTree>
    <p:extLst>
      <p:ext uri="{BB962C8B-B14F-4D97-AF65-F5344CB8AC3E}">
        <p14:creationId xmlns:p14="http://schemas.microsoft.com/office/powerpoint/2010/main" val="1188739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7A276-6F6A-4432-8EB5-3C9F2CD8C6EA}"/>
              </a:ext>
            </a:extLst>
          </p:cNvPr>
          <p:cNvSpPr>
            <a:spLocks noGrp="1"/>
          </p:cNvSpPr>
          <p:nvPr>
            <p:ph type="title"/>
          </p:nvPr>
        </p:nvSpPr>
        <p:spPr>
          <a:xfrm>
            <a:off x="9235" y="166532"/>
            <a:ext cx="9125530" cy="1325563"/>
          </a:xfrm>
        </p:spPr>
        <p:txBody>
          <a:bodyPr/>
          <a:lstStyle/>
          <a:p>
            <a:r>
              <a:rPr lang="en-US" dirty="0"/>
              <a:t>What Do We Need From You?</a:t>
            </a:r>
          </a:p>
        </p:txBody>
      </p:sp>
      <p:sp>
        <p:nvSpPr>
          <p:cNvPr id="3" name="Content Placeholder 2">
            <a:extLst>
              <a:ext uri="{FF2B5EF4-FFF2-40B4-BE49-F238E27FC236}">
                <a16:creationId xmlns:a16="http://schemas.microsoft.com/office/drawing/2014/main" id="{58D2D141-C02D-4C35-B270-E9B187E2975E}"/>
              </a:ext>
            </a:extLst>
          </p:cNvPr>
          <p:cNvSpPr>
            <a:spLocks noGrp="1"/>
          </p:cNvSpPr>
          <p:nvPr>
            <p:ph idx="1"/>
          </p:nvPr>
        </p:nvSpPr>
        <p:spPr>
          <a:xfrm>
            <a:off x="507998" y="1973408"/>
            <a:ext cx="4490129" cy="4718059"/>
          </a:xfrm>
        </p:spPr>
        <p:txBody>
          <a:bodyPr>
            <a:normAutofit fontScale="62500" lnSpcReduction="20000"/>
          </a:bodyPr>
          <a:lstStyle/>
          <a:p>
            <a:pPr>
              <a:lnSpc>
                <a:spcPct val="110000"/>
              </a:lnSpc>
            </a:pPr>
            <a:r>
              <a:rPr lang="en-US" dirty="0"/>
              <a:t>Energy, excitement, passion and ideas!!!!</a:t>
            </a:r>
          </a:p>
          <a:p>
            <a:pPr>
              <a:lnSpc>
                <a:spcPct val="110000"/>
              </a:lnSpc>
            </a:pPr>
            <a:r>
              <a:rPr lang="en-US" dirty="0"/>
              <a:t>Attendance at steering committee meetings and public workshops</a:t>
            </a:r>
          </a:p>
          <a:p>
            <a:pPr>
              <a:lnSpc>
                <a:spcPct val="110000"/>
              </a:lnSpc>
            </a:pPr>
            <a:r>
              <a:rPr lang="en-US" dirty="0"/>
              <a:t>Scheduling, promoting, and reserving space for meetings and workshops</a:t>
            </a:r>
          </a:p>
          <a:p>
            <a:pPr>
              <a:lnSpc>
                <a:spcPct val="110000"/>
              </a:lnSpc>
            </a:pPr>
            <a:r>
              <a:rPr lang="en-US" dirty="0"/>
              <a:t>Some Homework</a:t>
            </a:r>
          </a:p>
          <a:p>
            <a:pPr lvl="1">
              <a:lnSpc>
                <a:spcPct val="110000"/>
              </a:lnSpc>
            </a:pPr>
            <a:r>
              <a:rPr lang="en-US" dirty="0"/>
              <a:t>TBD – analyzing public input, drafting the plan, etc.</a:t>
            </a:r>
          </a:p>
          <a:p>
            <a:pPr>
              <a:lnSpc>
                <a:spcPct val="110000"/>
              </a:lnSpc>
            </a:pPr>
            <a:r>
              <a:rPr lang="en-US" dirty="0"/>
              <a:t>Plan Ambassador Role </a:t>
            </a:r>
          </a:p>
          <a:p>
            <a:pPr>
              <a:lnSpc>
                <a:spcPct val="110000"/>
              </a:lnSpc>
            </a:pPr>
            <a:r>
              <a:rPr lang="en-US" dirty="0"/>
              <a:t>Attendance at other community events to promote the planning process</a:t>
            </a:r>
          </a:p>
          <a:p>
            <a:pPr>
              <a:lnSpc>
                <a:spcPct val="110000"/>
              </a:lnSpc>
            </a:pPr>
            <a:r>
              <a:rPr lang="en-US" dirty="0"/>
              <a:t>Carrying projects through implementation</a:t>
            </a:r>
          </a:p>
          <a:p>
            <a:endParaRPr lang="en-US" dirty="0"/>
          </a:p>
          <a:p>
            <a:endParaRPr lang="en-US" dirty="0"/>
          </a:p>
        </p:txBody>
      </p:sp>
      <p:sp>
        <p:nvSpPr>
          <p:cNvPr id="4" name="Text Placeholder 3">
            <a:extLst>
              <a:ext uri="{FF2B5EF4-FFF2-40B4-BE49-F238E27FC236}">
                <a16:creationId xmlns:a16="http://schemas.microsoft.com/office/drawing/2014/main" id="{FA0A2D69-56B8-4F62-89EA-B4360DA078A7}"/>
              </a:ext>
            </a:extLst>
          </p:cNvPr>
          <p:cNvSpPr>
            <a:spLocks noGrp="1"/>
          </p:cNvSpPr>
          <p:nvPr>
            <p:ph type="body" sz="quarter" idx="13"/>
          </p:nvPr>
        </p:nvSpPr>
        <p:spPr>
          <a:xfrm>
            <a:off x="9235" y="1361743"/>
            <a:ext cx="9144000" cy="327170"/>
          </a:xfrm>
        </p:spPr>
        <p:txBody>
          <a:bodyPr>
            <a:normAutofit lnSpcReduction="10000"/>
          </a:bodyPr>
          <a:lstStyle/>
          <a:p>
            <a:r>
              <a:rPr lang="en-US" dirty="0"/>
              <a:t>What Will Steering Committee Members Be Doing?</a:t>
            </a:r>
          </a:p>
        </p:txBody>
      </p:sp>
      <p:pic>
        <p:nvPicPr>
          <p:cNvPr id="5" name="Picture 4">
            <a:extLst>
              <a:ext uri="{FF2B5EF4-FFF2-40B4-BE49-F238E27FC236}">
                <a16:creationId xmlns:a16="http://schemas.microsoft.com/office/drawing/2014/main" id="{7BBF2D06-FE6B-4C4D-BFE9-A519AE656307}"/>
              </a:ext>
            </a:extLst>
          </p:cNvPr>
          <p:cNvPicPr>
            <a:picLocks noChangeAspect="1"/>
          </p:cNvPicPr>
          <p:nvPr/>
        </p:nvPicPr>
        <p:blipFill>
          <a:blip r:embed="rId3"/>
          <a:stretch>
            <a:fillRect/>
          </a:stretch>
        </p:blipFill>
        <p:spPr>
          <a:xfrm>
            <a:off x="5061797" y="2552064"/>
            <a:ext cx="3706294" cy="2780608"/>
          </a:xfrm>
          <a:prstGeom prst="rect">
            <a:avLst/>
          </a:prstGeom>
        </p:spPr>
      </p:pic>
    </p:spTree>
    <p:extLst>
      <p:ext uri="{BB962C8B-B14F-4D97-AF65-F5344CB8AC3E}">
        <p14:creationId xmlns:p14="http://schemas.microsoft.com/office/powerpoint/2010/main" val="10574593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956A75-A49D-44F7-9EA5-0B1D18FBC603}"/>
              </a:ext>
            </a:extLst>
          </p:cNvPr>
          <p:cNvSpPr/>
          <p:nvPr/>
        </p:nvSpPr>
        <p:spPr>
          <a:xfrm>
            <a:off x="0" y="8313"/>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0C0F82-8A47-42AB-A43D-2F8D989EE644}"/>
              </a:ext>
            </a:extLst>
          </p:cNvPr>
          <p:cNvSpPr>
            <a:spLocks noGrp="1"/>
          </p:cNvSpPr>
          <p:nvPr>
            <p:ph type="title"/>
          </p:nvPr>
        </p:nvSpPr>
        <p:spPr>
          <a:xfrm>
            <a:off x="0" y="2932241"/>
            <a:ext cx="9144000" cy="1026922"/>
          </a:xfrm>
        </p:spPr>
        <p:txBody>
          <a:bodyPr>
            <a:normAutofit/>
          </a:bodyPr>
          <a:lstStyle/>
          <a:p>
            <a:r>
              <a:rPr lang="en-US" dirty="0">
                <a:solidFill>
                  <a:schemeClr val="bg1"/>
                </a:solidFill>
              </a:rPr>
              <a:t>Questions?</a:t>
            </a:r>
          </a:p>
        </p:txBody>
      </p:sp>
      <p:pic>
        <p:nvPicPr>
          <p:cNvPr id="6" name="Picture 5" descr="A close up of a logo&#10;&#10;Description generated with high confidence">
            <a:extLst>
              <a:ext uri="{FF2B5EF4-FFF2-40B4-BE49-F238E27FC236}">
                <a16:creationId xmlns:a16="http://schemas.microsoft.com/office/drawing/2014/main" id="{7D395335-2AD7-4D6B-9D17-1951BCD54CCC}"/>
              </a:ext>
            </a:extLst>
          </p:cNvPr>
          <p:cNvPicPr>
            <a:picLocks noChangeAspect="1"/>
          </p:cNvPicPr>
          <p:nvPr/>
        </p:nvPicPr>
        <p:blipFill rotWithShape="1">
          <a:blip r:embed="rId2">
            <a:biLevel thresh="25000"/>
            <a:extLst>
              <a:ext uri="{BEBA8EAE-BF5A-486C-A8C5-ECC9F3942E4B}">
                <a14:imgProps xmlns:a14="http://schemas.microsoft.com/office/drawing/2010/main">
                  <a14:imgLayer r:embed="rId3">
                    <a14:imgEffect>
                      <a14:backgroundRemoval t="25000" b="73148" l="3006" r="28324">
                        <a14:foregroundMark x1="9017" y1="33333" x2="9017" y2="33333"/>
                        <a14:foregroundMark x1="3699" y1="48843" x2="3699" y2="48843"/>
                        <a14:foregroundMark x1="16994" y1="46296" x2="16994" y2="46296"/>
                        <a14:foregroundMark x1="22543" y1="47222" x2="22543" y2="47222"/>
                        <a14:foregroundMark x1="28324" y1="49306" x2="28324" y2="49306"/>
                        <a14:foregroundMark x1="27514" y1="50926" x2="27514" y2="50926"/>
                        <a14:foregroundMark x1="23353" y1="50463" x2="23353" y2="50463"/>
                        <a14:foregroundMark x1="18844" y1="70602" x2="18844" y2="70602"/>
                        <a14:foregroundMark x1="19884" y1="73148" x2="19884" y2="73148"/>
                        <a14:foregroundMark x1="9480" y1="62037" x2="9480" y2="62037"/>
                        <a14:foregroundMark x1="13757" y1="64120" x2="13757" y2="64120"/>
                        <a14:foregroundMark x1="18266" y1="46065" x2="18266" y2="46065"/>
                      </a14:backgroundRemoval>
                    </a14:imgEffect>
                  </a14:imgLayer>
                </a14:imgProps>
              </a:ext>
              <a:ext uri="{28A0092B-C50C-407E-A947-70E740481C1C}">
                <a14:useLocalDpi xmlns:a14="http://schemas.microsoft.com/office/drawing/2010/main" val="0"/>
              </a:ext>
            </a:extLst>
          </a:blip>
          <a:srcRect t="19761" r="69255" b="23258"/>
          <a:stretch/>
        </p:blipFill>
        <p:spPr>
          <a:xfrm>
            <a:off x="7985760" y="5754689"/>
            <a:ext cx="1109472" cy="1026922"/>
          </a:xfrm>
          <a:prstGeom prst="rect">
            <a:avLst/>
          </a:prstGeom>
        </p:spPr>
      </p:pic>
    </p:spTree>
    <p:extLst>
      <p:ext uri="{BB962C8B-B14F-4D97-AF65-F5344CB8AC3E}">
        <p14:creationId xmlns:p14="http://schemas.microsoft.com/office/powerpoint/2010/main" val="3775350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EDE319F5-F299-4B42-BA64-19E201A20A84}"/>
              </a:ext>
            </a:extLst>
          </p:cNvPr>
          <p:cNvSpPr txBox="1"/>
          <p:nvPr/>
        </p:nvSpPr>
        <p:spPr>
          <a:xfrm>
            <a:off x="7454096" y="5087389"/>
            <a:ext cx="1689904" cy="1770611"/>
          </a:xfrm>
          <a:prstGeom prst="rect">
            <a:avLst/>
          </a:prstGeom>
          <a:solidFill>
            <a:schemeClr val="bg1"/>
          </a:solidFill>
        </p:spPr>
        <p:txBody>
          <a:bodyPr wrap="square" rtlCol="0">
            <a:spAutoFit/>
          </a:bodyPr>
          <a:lstStyle/>
          <a:p>
            <a:endParaRPr lang="en-US" dirty="0"/>
          </a:p>
        </p:txBody>
      </p:sp>
      <p:pic>
        <p:nvPicPr>
          <p:cNvPr id="1030" name="Picture 6" descr="http://www.rutlandeconomy.com/wp-content/uploads/2014/08/Vermont-Agency-of-Commerce-and-community-development.jpg">
            <a:extLst>
              <a:ext uri="{FF2B5EF4-FFF2-40B4-BE49-F238E27FC236}">
                <a16:creationId xmlns:a16="http://schemas.microsoft.com/office/drawing/2014/main" id="{9DEA7DE2-3EF3-4111-99FE-EC5B48FF63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8823" y="5472944"/>
            <a:ext cx="2915273" cy="137434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11E0BC2-1101-433D-B32C-F1DAD062189B}"/>
              </a:ext>
            </a:extLst>
          </p:cNvPr>
          <p:cNvSpPr>
            <a:spLocks noGrp="1"/>
          </p:cNvSpPr>
          <p:nvPr>
            <p:ph type="ctrTitle"/>
          </p:nvPr>
        </p:nvSpPr>
        <p:spPr>
          <a:xfrm>
            <a:off x="721436" y="1677799"/>
            <a:ext cx="7772400" cy="2495884"/>
          </a:xfrm>
        </p:spPr>
        <p:txBody>
          <a:bodyPr>
            <a:normAutofit/>
          </a:bodyPr>
          <a:lstStyle/>
          <a:p>
            <a:r>
              <a:rPr lang="en-US" sz="8000" dirty="0"/>
              <a:t>Thank You!!!!!</a:t>
            </a:r>
          </a:p>
        </p:txBody>
      </p:sp>
      <p:sp>
        <p:nvSpPr>
          <p:cNvPr id="4" name="Rectangle 3">
            <a:extLst>
              <a:ext uri="{FF2B5EF4-FFF2-40B4-BE49-F238E27FC236}">
                <a16:creationId xmlns:a16="http://schemas.microsoft.com/office/drawing/2014/main" id="{F684F785-2CEB-46A9-B945-7AE94E9EB191}"/>
              </a:ext>
            </a:extLst>
          </p:cNvPr>
          <p:cNvSpPr/>
          <p:nvPr/>
        </p:nvSpPr>
        <p:spPr>
          <a:xfrm>
            <a:off x="0" y="0"/>
            <a:ext cx="9144000" cy="106734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7353F04-DE55-4F46-8215-E184FB7E9D34}"/>
              </a:ext>
            </a:extLst>
          </p:cNvPr>
          <p:cNvSpPr/>
          <p:nvPr/>
        </p:nvSpPr>
        <p:spPr>
          <a:xfrm>
            <a:off x="0" y="724016"/>
            <a:ext cx="9144000" cy="37099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a:extLst>
              <a:ext uri="{FF2B5EF4-FFF2-40B4-BE49-F238E27FC236}">
                <a16:creationId xmlns:a16="http://schemas.microsoft.com/office/drawing/2014/main" id="{96D43D60-52BC-4BC7-88C6-0DB4A1EA3489}"/>
              </a:ext>
            </a:extLst>
          </p:cNvPr>
          <p:cNvPicPr>
            <a:picLocks noChangeAspect="1"/>
          </p:cNvPicPr>
          <p:nvPr/>
        </p:nvPicPr>
        <p:blipFill>
          <a:blip r:embed="rId3"/>
          <a:srcRect/>
          <a:stretch>
            <a:fillRect/>
          </a:stretch>
        </p:blipFill>
        <p:spPr bwMode="auto">
          <a:xfrm>
            <a:off x="143701" y="6345773"/>
            <a:ext cx="1892363" cy="370993"/>
          </a:xfrm>
          <a:prstGeom prst="rect">
            <a:avLst/>
          </a:prstGeom>
          <a:noFill/>
          <a:ln w="9525">
            <a:noFill/>
            <a:miter lim="800000"/>
            <a:headEnd/>
            <a:tailEnd/>
          </a:ln>
        </p:spPr>
      </p:pic>
      <p:pic>
        <p:nvPicPr>
          <p:cNvPr id="1026" name="Picture 2" descr="Image result for uvm extension urban and community forestry logo">
            <a:extLst>
              <a:ext uri="{FF2B5EF4-FFF2-40B4-BE49-F238E27FC236}">
                <a16:creationId xmlns:a16="http://schemas.microsoft.com/office/drawing/2014/main" id="{A49EAC4A-1A20-4ED2-BBBF-885F4B5021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8090" y="5420953"/>
            <a:ext cx="1025270" cy="13229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vt forest parks and recreation logo">
            <a:extLst>
              <a:ext uri="{FF2B5EF4-FFF2-40B4-BE49-F238E27FC236}">
                <a16:creationId xmlns:a16="http://schemas.microsoft.com/office/drawing/2014/main" id="{252FA478-23CF-46C5-BA41-E4C13FF405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0960" y="5587427"/>
            <a:ext cx="1313660" cy="1067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0978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956A75-A49D-44F7-9EA5-0B1D18FBC603}"/>
              </a:ext>
            </a:extLst>
          </p:cNvPr>
          <p:cNvSpPr/>
          <p:nvPr/>
        </p:nvSpPr>
        <p:spPr>
          <a:xfrm>
            <a:off x="0" y="7824"/>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0C0F82-8A47-42AB-A43D-2F8D989EE644}"/>
              </a:ext>
            </a:extLst>
          </p:cNvPr>
          <p:cNvSpPr>
            <a:spLocks noGrp="1"/>
          </p:cNvSpPr>
          <p:nvPr>
            <p:ph type="title"/>
          </p:nvPr>
        </p:nvSpPr>
        <p:spPr>
          <a:xfrm>
            <a:off x="0" y="3267801"/>
            <a:ext cx="9144000" cy="1026922"/>
          </a:xfrm>
        </p:spPr>
        <p:txBody>
          <a:bodyPr>
            <a:normAutofit fontScale="90000"/>
          </a:bodyPr>
          <a:lstStyle/>
          <a:p>
            <a:pPr algn="ctr"/>
            <a:r>
              <a:rPr lang="en-US" dirty="0">
                <a:solidFill>
                  <a:schemeClr val="bg1"/>
                </a:solidFill>
              </a:rPr>
              <a:t>What Will We Be Doing Today?</a:t>
            </a:r>
          </a:p>
        </p:txBody>
      </p:sp>
      <p:pic>
        <p:nvPicPr>
          <p:cNvPr id="6" name="Picture 5" descr="A close up of a logo&#10;&#10;Description generated with high confidence">
            <a:extLst>
              <a:ext uri="{FF2B5EF4-FFF2-40B4-BE49-F238E27FC236}">
                <a16:creationId xmlns:a16="http://schemas.microsoft.com/office/drawing/2014/main" id="{7D395335-2AD7-4D6B-9D17-1951BCD54CCC}"/>
              </a:ext>
            </a:extLst>
          </p:cNvPr>
          <p:cNvPicPr>
            <a:picLocks noChangeAspect="1"/>
          </p:cNvPicPr>
          <p:nvPr/>
        </p:nvPicPr>
        <p:blipFill rotWithShape="1">
          <a:blip r:embed="rId2">
            <a:biLevel thresh="25000"/>
            <a:extLst>
              <a:ext uri="{BEBA8EAE-BF5A-486C-A8C5-ECC9F3942E4B}">
                <a14:imgProps xmlns:a14="http://schemas.microsoft.com/office/drawing/2010/main">
                  <a14:imgLayer r:embed="rId3">
                    <a14:imgEffect>
                      <a14:backgroundRemoval t="25000" b="73148" l="3006" r="28324">
                        <a14:foregroundMark x1="9017" y1="33333" x2="9017" y2="33333"/>
                        <a14:foregroundMark x1="3699" y1="48843" x2="3699" y2="48843"/>
                        <a14:foregroundMark x1="16994" y1="46296" x2="16994" y2="46296"/>
                        <a14:foregroundMark x1="22543" y1="47222" x2="22543" y2="47222"/>
                        <a14:foregroundMark x1="28324" y1="49306" x2="28324" y2="49306"/>
                        <a14:foregroundMark x1="27514" y1="50926" x2="27514" y2="50926"/>
                        <a14:foregroundMark x1="23353" y1="50463" x2="23353" y2="50463"/>
                        <a14:foregroundMark x1="18844" y1="70602" x2="18844" y2="70602"/>
                        <a14:foregroundMark x1="19884" y1="73148" x2="19884" y2="73148"/>
                        <a14:foregroundMark x1="9480" y1="62037" x2="9480" y2="62037"/>
                        <a14:foregroundMark x1="13757" y1="64120" x2="13757" y2="64120"/>
                        <a14:foregroundMark x1="18266" y1="46065" x2="18266" y2="46065"/>
                      </a14:backgroundRemoval>
                    </a14:imgEffect>
                  </a14:imgLayer>
                </a14:imgProps>
              </a:ext>
              <a:ext uri="{28A0092B-C50C-407E-A947-70E740481C1C}">
                <a14:useLocalDpi xmlns:a14="http://schemas.microsoft.com/office/drawing/2010/main" val="0"/>
              </a:ext>
            </a:extLst>
          </a:blip>
          <a:srcRect t="19761" r="69255" b="23258"/>
          <a:stretch/>
        </p:blipFill>
        <p:spPr>
          <a:xfrm>
            <a:off x="7985760" y="5754689"/>
            <a:ext cx="1109472" cy="1026922"/>
          </a:xfrm>
          <a:prstGeom prst="rect">
            <a:avLst/>
          </a:prstGeom>
        </p:spPr>
      </p:pic>
    </p:spTree>
    <p:extLst>
      <p:ext uri="{BB962C8B-B14F-4D97-AF65-F5344CB8AC3E}">
        <p14:creationId xmlns:p14="http://schemas.microsoft.com/office/powerpoint/2010/main" val="2689269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0F5C0-FEC1-439A-9BC2-B66521397302}"/>
              </a:ext>
            </a:extLst>
          </p:cNvPr>
          <p:cNvSpPr>
            <a:spLocks noGrp="1"/>
          </p:cNvSpPr>
          <p:nvPr>
            <p:ph type="title"/>
          </p:nvPr>
        </p:nvSpPr>
        <p:spPr/>
        <p:txBody>
          <a:bodyPr/>
          <a:lstStyle/>
          <a:p>
            <a:r>
              <a:rPr lang="en-US" dirty="0"/>
              <a:t>Agenda</a:t>
            </a:r>
          </a:p>
        </p:txBody>
      </p:sp>
      <p:sp>
        <p:nvSpPr>
          <p:cNvPr id="4" name="Text Placeholder 3">
            <a:extLst>
              <a:ext uri="{FF2B5EF4-FFF2-40B4-BE49-F238E27FC236}">
                <a16:creationId xmlns:a16="http://schemas.microsoft.com/office/drawing/2014/main" id="{A4D8C413-6ABE-4843-96CF-2599D182060C}"/>
              </a:ext>
            </a:extLst>
          </p:cNvPr>
          <p:cNvSpPr>
            <a:spLocks noGrp="1"/>
          </p:cNvSpPr>
          <p:nvPr>
            <p:ph type="body" sz="quarter" idx="13"/>
          </p:nvPr>
        </p:nvSpPr>
        <p:spPr>
          <a:xfrm>
            <a:off x="0" y="1363519"/>
            <a:ext cx="9144000" cy="327170"/>
          </a:xfrm>
        </p:spPr>
        <p:txBody>
          <a:bodyPr>
            <a:normAutofit/>
          </a:bodyPr>
          <a:lstStyle/>
          <a:p>
            <a:r>
              <a:rPr lang="en-US" sz="1600" dirty="0"/>
              <a:t>Local Steering Committee Orientation &amp; An Initial Visioning Session</a:t>
            </a:r>
          </a:p>
        </p:txBody>
      </p:sp>
      <p:sp>
        <p:nvSpPr>
          <p:cNvPr id="3" name="TextBox 2">
            <a:extLst>
              <a:ext uri="{FF2B5EF4-FFF2-40B4-BE49-F238E27FC236}">
                <a16:creationId xmlns:a16="http://schemas.microsoft.com/office/drawing/2014/main" id="{5C282F4B-CB89-4273-9296-D3C30B7D675C}"/>
              </a:ext>
            </a:extLst>
          </p:cNvPr>
          <p:cNvSpPr txBox="1"/>
          <p:nvPr/>
        </p:nvSpPr>
        <p:spPr>
          <a:xfrm>
            <a:off x="941033" y="1938010"/>
            <a:ext cx="7574317" cy="2092881"/>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200" dirty="0">
                <a:latin typeface="+mj-lt"/>
              </a:rPr>
              <a:t>Intro Presentation: project overview, process, timeline expectations deliverables</a:t>
            </a:r>
          </a:p>
          <a:p>
            <a:pPr marL="285750" indent="-285750">
              <a:spcAft>
                <a:spcPts val="1200"/>
              </a:spcAft>
              <a:buFont typeface="Arial" panose="020B0604020202020204" pitchFamily="34" charset="0"/>
              <a:buChar char="•"/>
            </a:pPr>
            <a:r>
              <a:rPr lang="en-US" sz="2200" dirty="0">
                <a:latin typeface="+mj-lt"/>
              </a:rPr>
              <a:t>Individual SWOT Worksheet (Strengths, Weaknesses, Opportunities, and Threats)</a:t>
            </a:r>
          </a:p>
          <a:p>
            <a:pPr marL="285750" indent="-285750">
              <a:spcAft>
                <a:spcPts val="1200"/>
              </a:spcAft>
              <a:buFont typeface="Arial" panose="020B0604020202020204" pitchFamily="34" charset="0"/>
              <a:buChar char="•"/>
            </a:pPr>
            <a:r>
              <a:rPr lang="en-US" sz="2200" dirty="0">
                <a:latin typeface="+mj-lt"/>
              </a:rPr>
              <a:t>Facilitated Discussion</a:t>
            </a:r>
          </a:p>
        </p:txBody>
      </p:sp>
    </p:spTree>
    <p:extLst>
      <p:ext uri="{BB962C8B-B14F-4D97-AF65-F5344CB8AC3E}">
        <p14:creationId xmlns:p14="http://schemas.microsoft.com/office/powerpoint/2010/main" val="3501695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956A75-A49D-44F7-9EA5-0B1D18FBC603}"/>
              </a:ext>
            </a:extLst>
          </p:cNvPr>
          <p:cNvSpPr/>
          <p:nvPr/>
        </p:nvSpPr>
        <p:spPr>
          <a:xfrm>
            <a:off x="0" y="7824"/>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0C0F82-8A47-42AB-A43D-2F8D989EE644}"/>
              </a:ext>
            </a:extLst>
          </p:cNvPr>
          <p:cNvSpPr>
            <a:spLocks noGrp="1"/>
          </p:cNvSpPr>
          <p:nvPr>
            <p:ph type="title"/>
          </p:nvPr>
        </p:nvSpPr>
        <p:spPr>
          <a:xfrm>
            <a:off x="0" y="2932241"/>
            <a:ext cx="9144000" cy="1026922"/>
          </a:xfrm>
        </p:spPr>
        <p:txBody>
          <a:bodyPr>
            <a:normAutofit/>
          </a:bodyPr>
          <a:lstStyle/>
          <a:p>
            <a:pPr algn="ctr"/>
            <a:r>
              <a:rPr lang="en-US" dirty="0">
                <a:solidFill>
                  <a:schemeClr val="bg1"/>
                </a:solidFill>
              </a:rPr>
              <a:t>Project Overview</a:t>
            </a:r>
          </a:p>
        </p:txBody>
      </p:sp>
      <p:pic>
        <p:nvPicPr>
          <p:cNvPr id="6" name="Picture 5" descr="A close up of a logo&#10;&#10;Description generated with high confidence">
            <a:extLst>
              <a:ext uri="{FF2B5EF4-FFF2-40B4-BE49-F238E27FC236}">
                <a16:creationId xmlns:a16="http://schemas.microsoft.com/office/drawing/2014/main" id="{7D395335-2AD7-4D6B-9D17-1951BCD54CCC}"/>
              </a:ext>
            </a:extLst>
          </p:cNvPr>
          <p:cNvPicPr>
            <a:picLocks noChangeAspect="1"/>
          </p:cNvPicPr>
          <p:nvPr/>
        </p:nvPicPr>
        <p:blipFill rotWithShape="1">
          <a:blip r:embed="rId2">
            <a:biLevel thresh="25000"/>
            <a:extLst>
              <a:ext uri="{BEBA8EAE-BF5A-486C-A8C5-ECC9F3942E4B}">
                <a14:imgProps xmlns:a14="http://schemas.microsoft.com/office/drawing/2010/main">
                  <a14:imgLayer r:embed="rId3">
                    <a14:imgEffect>
                      <a14:backgroundRemoval t="25000" b="73148" l="3006" r="28324">
                        <a14:foregroundMark x1="9017" y1="33333" x2="9017" y2="33333"/>
                        <a14:foregroundMark x1="3699" y1="48843" x2="3699" y2="48843"/>
                        <a14:foregroundMark x1="16994" y1="46296" x2="16994" y2="46296"/>
                        <a14:foregroundMark x1="22543" y1="47222" x2="22543" y2="47222"/>
                        <a14:foregroundMark x1="28324" y1="49306" x2="28324" y2="49306"/>
                        <a14:foregroundMark x1="27514" y1="50926" x2="27514" y2="50926"/>
                        <a14:foregroundMark x1="23353" y1="50463" x2="23353" y2="50463"/>
                        <a14:foregroundMark x1="18844" y1="70602" x2="18844" y2="70602"/>
                        <a14:foregroundMark x1="19884" y1="73148" x2="19884" y2="73148"/>
                        <a14:foregroundMark x1="9480" y1="62037" x2="9480" y2="62037"/>
                        <a14:foregroundMark x1="13757" y1="64120" x2="13757" y2="64120"/>
                        <a14:foregroundMark x1="18266" y1="46065" x2="18266" y2="46065"/>
                      </a14:backgroundRemoval>
                    </a14:imgEffect>
                  </a14:imgLayer>
                </a14:imgProps>
              </a:ext>
              <a:ext uri="{28A0092B-C50C-407E-A947-70E740481C1C}">
                <a14:useLocalDpi xmlns:a14="http://schemas.microsoft.com/office/drawing/2010/main" val="0"/>
              </a:ext>
            </a:extLst>
          </a:blip>
          <a:srcRect t="19761" r="69255" b="23258"/>
          <a:stretch/>
        </p:blipFill>
        <p:spPr>
          <a:xfrm>
            <a:off x="7985760" y="5754689"/>
            <a:ext cx="1109472" cy="1026922"/>
          </a:xfrm>
          <a:prstGeom prst="rect">
            <a:avLst/>
          </a:prstGeom>
        </p:spPr>
      </p:pic>
    </p:spTree>
    <p:extLst>
      <p:ext uri="{BB962C8B-B14F-4D97-AF65-F5344CB8AC3E}">
        <p14:creationId xmlns:p14="http://schemas.microsoft.com/office/powerpoint/2010/main" val="3801363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0420E-5B22-4476-BE8F-91553A5E762A}"/>
              </a:ext>
            </a:extLst>
          </p:cNvPr>
          <p:cNvSpPr>
            <a:spLocks noGrp="1"/>
          </p:cNvSpPr>
          <p:nvPr>
            <p:ph type="title"/>
          </p:nvPr>
        </p:nvSpPr>
        <p:spPr/>
        <p:txBody>
          <a:bodyPr/>
          <a:lstStyle/>
          <a:p>
            <a:r>
              <a:rPr lang="en-US" dirty="0"/>
              <a:t>Background and Context</a:t>
            </a:r>
          </a:p>
        </p:txBody>
      </p:sp>
      <p:sp>
        <p:nvSpPr>
          <p:cNvPr id="3" name="Content Placeholder 2">
            <a:extLst>
              <a:ext uri="{FF2B5EF4-FFF2-40B4-BE49-F238E27FC236}">
                <a16:creationId xmlns:a16="http://schemas.microsoft.com/office/drawing/2014/main" id="{091C58DD-230D-41F4-9607-FB766F27CC63}"/>
              </a:ext>
            </a:extLst>
          </p:cNvPr>
          <p:cNvSpPr>
            <a:spLocks noGrp="1"/>
          </p:cNvSpPr>
          <p:nvPr>
            <p:ph idx="1"/>
          </p:nvPr>
        </p:nvSpPr>
        <p:spPr>
          <a:xfrm>
            <a:off x="517814" y="2057127"/>
            <a:ext cx="3777095" cy="4351338"/>
          </a:xfrm>
        </p:spPr>
        <p:txBody>
          <a:bodyPr>
            <a:normAutofit fontScale="92500"/>
          </a:bodyPr>
          <a:lstStyle/>
          <a:p>
            <a:r>
              <a:rPr lang="en-US" dirty="0"/>
              <a:t>Long tradition of forest-based recreation </a:t>
            </a:r>
          </a:p>
          <a:p>
            <a:r>
              <a:rPr lang="en-US" dirty="0"/>
              <a:t>New outdoor recreation paradigm in Vermont </a:t>
            </a:r>
          </a:p>
          <a:p>
            <a:r>
              <a:rPr lang="en-US" dirty="0"/>
              <a:t>Resources, organizations and agencies beginning to coalesce around enhancing recreation </a:t>
            </a:r>
          </a:p>
        </p:txBody>
      </p:sp>
      <p:sp>
        <p:nvSpPr>
          <p:cNvPr id="4" name="Text Placeholder 3">
            <a:extLst>
              <a:ext uri="{FF2B5EF4-FFF2-40B4-BE49-F238E27FC236}">
                <a16:creationId xmlns:a16="http://schemas.microsoft.com/office/drawing/2014/main" id="{C3B2E386-6C67-4A8A-A7B7-46906961C0C6}"/>
              </a:ext>
            </a:extLst>
          </p:cNvPr>
          <p:cNvSpPr>
            <a:spLocks noGrp="1"/>
          </p:cNvSpPr>
          <p:nvPr>
            <p:ph type="body" sz="quarter" idx="13"/>
          </p:nvPr>
        </p:nvSpPr>
        <p:spPr/>
        <p:txBody>
          <a:bodyPr>
            <a:normAutofit lnSpcReduction="10000"/>
          </a:bodyPr>
          <a:lstStyle/>
          <a:p>
            <a:r>
              <a:rPr lang="en-US" dirty="0">
                <a:solidFill>
                  <a:schemeClr val="accent4"/>
                </a:solidFill>
              </a:rPr>
              <a:t>A Small State With a Big Reputation for Forest-Based Recreation</a:t>
            </a:r>
          </a:p>
        </p:txBody>
      </p:sp>
      <p:pic>
        <p:nvPicPr>
          <p:cNvPr id="1026" name="Picture 2" descr="http://www.greenmountainclub.org/wp-content/uploads/2015/11/Long-Trail.jpg">
            <a:extLst>
              <a:ext uri="{FF2B5EF4-FFF2-40B4-BE49-F238E27FC236}">
                <a16:creationId xmlns:a16="http://schemas.microsoft.com/office/drawing/2014/main" id="{80368E38-E668-4F36-8F03-C4D57C016D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4909" y="2823100"/>
            <a:ext cx="4524801" cy="2137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79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D9548-01BF-4806-9CAA-7D68D35B34E7}"/>
              </a:ext>
            </a:extLst>
          </p:cNvPr>
          <p:cNvSpPr>
            <a:spLocks noGrp="1"/>
          </p:cNvSpPr>
          <p:nvPr>
            <p:ph type="title"/>
          </p:nvPr>
        </p:nvSpPr>
        <p:spPr/>
        <p:txBody>
          <a:bodyPr/>
          <a:lstStyle/>
          <a:p>
            <a:r>
              <a:rPr lang="en-US" dirty="0"/>
              <a:t>Project Purpose and Scope</a:t>
            </a:r>
          </a:p>
        </p:txBody>
      </p:sp>
      <p:sp>
        <p:nvSpPr>
          <p:cNvPr id="3" name="Content Placeholder 2">
            <a:extLst>
              <a:ext uri="{FF2B5EF4-FFF2-40B4-BE49-F238E27FC236}">
                <a16:creationId xmlns:a16="http://schemas.microsoft.com/office/drawing/2014/main" id="{3255152E-D79D-49AB-ABC1-25C888A28718}"/>
              </a:ext>
            </a:extLst>
          </p:cNvPr>
          <p:cNvSpPr>
            <a:spLocks noGrp="1"/>
          </p:cNvSpPr>
          <p:nvPr>
            <p:ph idx="1"/>
          </p:nvPr>
        </p:nvSpPr>
        <p:spPr>
          <a:xfrm>
            <a:off x="329006" y="1888965"/>
            <a:ext cx="4771500" cy="4351338"/>
          </a:xfrm>
        </p:spPr>
        <p:txBody>
          <a:bodyPr>
            <a:normAutofit/>
          </a:bodyPr>
          <a:lstStyle/>
          <a:p>
            <a:pPr marL="0" indent="0">
              <a:buNone/>
            </a:pPr>
            <a:r>
              <a:rPr lang="en-US" sz="2400" dirty="0"/>
              <a:t>Four Key Areas:</a:t>
            </a:r>
          </a:p>
          <a:p>
            <a:pPr marL="514350" indent="-514350">
              <a:buFont typeface="+mj-lt"/>
              <a:buAutoNum type="arabicPeriod"/>
            </a:pPr>
            <a:r>
              <a:rPr lang="en-US" sz="1600" dirty="0"/>
              <a:t>Working from Town Forest Recreation Planning Toolkit that enables planning in ALL Vermont communities</a:t>
            </a:r>
          </a:p>
          <a:p>
            <a:pPr marL="514350" indent="-514350">
              <a:buFont typeface="+mj-lt"/>
              <a:buAutoNum type="arabicPeriod"/>
            </a:pPr>
            <a:r>
              <a:rPr lang="en-US" sz="1600" dirty="0"/>
              <a:t>Developing a compelling and inspiring vision to help guide the future management</a:t>
            </a:r>
          </a:p>
          <a:p>
            <a:pPr marL="514350" indent="-514350">
              <a:buFont typeface="+mj-lt"/>
              <a:buAutoNum type="arabicPeriod"/>
            </a:pPr>
            <a:r>
              <a:rPr lang="en-US" sz="1600" dirty="0"/>
              <a:t>Developing discrete, clear and action-oriented strategies for improvement of recreation and stewardship that achieves the vision</a:t>
            </a:r>
          </a:p>
          <a:p>
            <a:pPr marL="514350" indent="-514350">
              <a:buFont typeface="+mj-lt"/>
              <a:buAutoNum type="arabicPeriod"/>
            </a:pPr>
            <a:r>
              <a:rPr lang="en-US" sz="1600" dirty="0"/>
              <a:t>Fostering implementation with support for local plan adoption, guidance for implementation</a:t>
            </a:r>
          </a:p>
        </p:txBody>
      </p:sp>
      <p:sp>
        <p:nvSpPr>
          <p:cNvPr id="4" name="Text Placeholder 3">
            <a:extLst>
              <a:ext uri="{FF2B5EF4-FFF2-40B4-BE49-F238E27FC236}">
                <a16:creationId xmlns:a16="http://schemas.microsoft.com/office/drawing/2014/main" id="{3B7C76D4-7EA6-4731-840D-F6EBAAB73BFF}"/>
              </a:ext>
            </a:extLst>
          </p:cNvPr>
          <p:cNvSpPr>
            <a:spLocks noGrp="1"/>
          </p:cNvSpPr>
          <p:nvPr>
            <p:ph type="body" sz="quarter" idx="13"/>
          </p:nvPr>
        </p:nvSpPr>
        <p:spPr>
          <a:xfrm>
            <a:off x="0" y="1367406"/>
            <a:ext cx="9144000" cy="327170"/>
          </a:xfrm>
        </p:spPr>
        <p:txBody>
          <a:bodyPr>
            <a:normAutofit lnSpcReduction="10000"/>
          </a:bodyPr>
          <a:lstStyle/>
          <a:p>
            <a:r>
              <a:rPr lang="en-US" dirty="0"/>
              <a:t>Empowering Our Community to Move Forward with Confidence for the Town Forest</a:t>
            </a:r>
          </a:p>
        </p:txBody>
      </p:sp>
      <p:pic>
        <p:nvPicPr>
          <p:cNvPr id="4098" name="Picture 2" descr="http://www.onthewater.com/wp-content/uploads/2015/08/SamplingMuskie.jpg">
            <a:extLst>
              <a:ext uri="{FF2B5EF4-FFF2-40B4-BE49-F238E27FC236}">
                <a16:creationId xmlns:a16="http://schemas.microsoft.com/office/drawing/2014/main" id="{DFB89DED-7ED0-49FE-B694-A8AA347362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495"/>
          <a:stretch/>
        </p:blipFill>
        <p:spPr bwMode="auto">
          <a:xfrm>
            <a:off x="5358730" y="2943465"/>
            <a:ext cx="3456264" cy="23783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968FB32-139B-4D12-A61B-F57AB5FE87AE}"/>
              </a:ext>
            </a:extLst>
          </p:cNvPr>
          <p:cNvSpPr txBox="1"/>
          <p:nvPr/>
        </p:nvSpPr>
        <p:spPr>
          <a:xfrm>
            <a:off x="831013" y="6408984"/>
            <a:ext cx="6005170" cy="276999"/>
          </a:xfrm>
          <a:prstGeom prst="rect">
            <a:avLst/>
          </a:prstGeom>
          <a:noFill/>
        </p:spPr>
        <p:txBody>
          <a:bodyPr wrap="none" rtlCol="0">
            <a:spAutoFit/>
          </a:bodyPr>
          <a:lstStyle/>
          <a:p>
            <a:r>
              <a:rPr lang="en-US" sz="1200" b="1" i="1" dirty="0">
                <a:solidFill>
                  <a:schemeClr val="accent2"/>
                </a:solidFill>
                <a:latin typeface="+mj-lt"/>
              </a:rPr>
              <a:t>Networking with your peers in nine other VT communities is just an added benefit! </a:t>
            </a:r>
          </a:p>
        </p:txBody>
      </p:sp>
    </p:spTree>
    <p:extLst>
      <p:ext uri="{BB962C8B-B14F-4D97-AF65-F5344CB8AC3E}">
        <p14:creationId xmlns:p14="http://schemas.microsoft.com/office/powerpoint/2010/main" val="696318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58350-BCBB-4BAF-852E-E50502350A6C}"/>
              </a:ext>
            </a:extLst>
          </p:cNvPr>
          <p:cNvSpPr>
            <a:spLocks noGrp="1"/>
          </p:cNvSpPr>
          <p:nvPr>
            <p:ph type="title"/>
          </p:nvPr>
        </p:nvSpPr>
        <p:spPr>
          <a:xfrm>
            <a:off x="628650" y="116551"/>
            <a:ext cx="7886700" cy="1325563"/>
          </a:xfrm>
        </p:spPr>
        <p:txBody>
          <a:bodyPr/>
          <a:lstStyle/>
          <a:p>
            <a:r>
              <a:rPr lang="en-US" dirty="0"/>
              <a:t>Recreation Planning Toolkit</a:t>
            </a:r>
          </a:p>
        </p:txBody>
      </p:sp>
      <p:sp>
        <p:nvSpPr>
          <p:cNvPr id="4" name="Text Placeholder 3">
            <a:extLst>
              <a:ext uri="{FF2B5EF4-FFF2-40B4-BE49-F238E27FC236}">
                <a16:creationId xmlns:a16="http://schemas.microsoft.com/office/drawing/2014/main" id="{39C5E504-39AE-4D3F-A590-BDBC59A3D7EF}"/>
              </a:ext>
            </a:extLst>
          </p:cNvPr>
          <p:cNvSpPr>
            <a:spLocks noGrp="1"/>
          </p:cNvSpPr>
          <p:nvPr>
            <p:ph type="body" sz="quarter" idx="13"/>
          </p:nvPr>
        </p:nvSpPr>
        <p:spPr>
          <a:xfrm>
            <a:off x="628650" y="1118831"/>
            <a:ext cx="7886700" cy="327170"/>
          </a:xfrm>
        </p:spPr>
        <p:txBody>
          <a:bodyPr>
            <a:normAutofit lnSpcReduction="10000"/>
          </a:bodyPr>
          <a:lstStyle/>
          <a:p>
            <a:r>
              <a:rPr lang="en-US" b="1" dirty="0"/>
              <a:t>Everything We Need to Complete a Town Forest Recreation Plan</a:t>
            </a:r>
          </a:p>
        </p:txBody>
      </p:sp>
      <p:graphicFrame>
        <p:nvGraphicFramePr>
          <p:cNvPr id="8" name="Content Placeholder 7">
            <a:extLst>
              <a:ext uri="{FF2B5EF4-FFF2-40B4-BE49-F238E27FC236}">
                <a16:creationId xmlns:a16="http://schemas.microsoft.com/office/drawing/2014/main" id="{9870DE8F-4818-4769-8AE2-92A5A9F2FA94}"/>
              </a:ext>
            </a:extLst>
          </p:cNvPr>
          <p:cNvGraphicFramePr>
            <a:graphicFrameLocks noGrp="1"/>
          </p:cNvGraphicFramePr>
          <p:nvPr>
            <p:ph idx="1"/>
            <p:extLst>
              <p:ext uri="{D42A27DB-BD31-4B8C-83A1-F6EECF244321}">
                <p14:modId xmlns:p14="http://schemas.microsoft.com/office/powerpoint/2010/main" val="1487545586"/>
              </p:ext>
            </p:extLst>
          </p:nvPr>
        </p:nvGraphicFramePr>
        <p:xfrm>
          <a:off x="0" y="1592376"/>
          <a:ext cx="9061722" cy="49996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19804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1DED2E5-72CB-4139-8983-E31B46DF6F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8468" y="1953087"/>
            <a:ext cx="3690941" cy="4775026"/>
          </a:xfrm>
          <a:prstGeom prst="rect">
            <a:avLst/>
          </a:prstGeom>
          <a:ln w="12700">
            <a:solidFill>
              <a:schemeClr val="tx1"/>
            </a:solidFill>
          </a:ln>
        </p:spPr>
      </p:pic>
      <p:sp>
        <p:nvSpPr>
          <p:cNvPr id="2" name="Title 1">
            <a:extLst>
              <a:ext uri="{FF2B5EF4-FFF2-40B4-BE49-F238E27FC236}">
                <a16:creationId xmlns:a16="http://schemas.microsoft.com/office/drawing/2014/main" id="{ED158350-BCBB-4BAF-852E-E50502350A6C}"/>
              </a:ext>
            </a:extLst>
          </p:cNvPr>
          <p:cNvSpPr>
            <a:spLocks noGrp="1"/>
          </p:cNvSpPr>
          <p:nvPr>
            <p:ph type="title"/>
          </p:nvPr>
        </p:nvSpPr>
        <p:spPr>
          <a:xfrm>
            <a:off x="628650" y="129886"/>
            <a:ext cx="7886700" cy="1325563"/>
          </a:xfrm>
        </p:spPr>
        <p:txBody>
          <a:bodyPr/>
          <a:lstStyle/>
          <a:p>
            <a:r>
              <a:rPr lang="en-US" dirty="0"/>
              <a:t>Toolkit Example</a:t>
            </a:r>
          </a:p>
        </p:txBody>
      </p:sp>
      <p:sp>
        <p:nvSpPr>
          <p:cNvPr id="4" name="Text Placeholder 3">
            <a:extLst>
              <a:ext uri="{FF2B5EF4-FFF2-40B4-BE49-F238E27FC236}">
                <a16:creationId xmlns:a16="http://schemas.microsoft.com/office/drawing/2014/main" id="{39C5E504-39AE-4D3F-A590-BDBC59A3D7EF}"/>
              </a:ext>
            </a:extLst>
          </p:cNvPr>
          <p:cNvSpPr>
            <a:spLocks noGrp="1"/>
          </p:cNvSpPr>
          <p:nvPr>
            <p:ph type="body" sz="quarter" idx="13"/>
          </p:nvPr>
        </p:nvSpPr>
        <p:spPr>
          <a:xfrm>
            <a:off x="628650" y="1132166"/>
            <a:ext cx="7886700" cy="327170"/>
          </a:xfrm>
        </p:spPr>
        <p:txBody>
          <a:bodyPr>
            <a:normAutofit lnSpcReduction="10000"/>
          </a:bodyPr>
          <a:lstStyle/>
          <a:p>
            <a:r>
              <a:rPr lang="en-US" b="1" dirty="0"/>
              <a:t>“Fillable-Form” PDFs for EVERYTHING in the Process</a:t>
            </a:r>
          </a:p>
        </p:txBody>
      </p:sp>
      <p:pic>
        <p:nvPicPr>
          <p:cNvPr id="9" name="Picture 8">
            <a:extLst>
              <a:ext uri="{FF2B5EF4-FFF2-40B4-BE49-F238E27FC236}">
                <a16:creationId xmlns:a16="http://schemas.microsoft.com/office/drawing/2014/main" id="{A0D5EF28-C705-441C-9172-95975941A5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697" y="1953088"/>
            <a:ext cx="3689793" cy="4775026"/>
          </a:xfrm>
          <a:prstGeom prst="rect">
            <a:avLst/>
          </a:prstGeom>
          <a:ln w="12700">
            <a:solidFill>
              <a:schemeClr val="tx1"/>
            </a:solidFill>
          </a:ln>
        </p:spPr>
      </p:pic>
      <p:pic>
        <p:nvPicPr>
          <p:cNvPr id="7" name="Picture 6">
            <a:extLst>
              <a:ext uri="{FF2B5EF4-FFF2-40B4-BE49-F238E27FC236}">
                <a16:creationId xmlns:a16="http://schemas.microsoft.com/office/drawing/2014/main" id="{E9E6CA27-C769-4D83-A993-3AA91359E7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20211">
            <a:off x="3222595" y="3493373"/>
            <a:ext cx="3892556" cy="2595037"/>
          </a:xfrm>
          <a:prstGeom prst="rect">
            <a:avLst/>
          </a:prstGeom>
          <a:ln w="12700">
            <a:solidFill>
              <a:schemeClr val="tx1"/>
            </a:solidFill>
          </a:ln>
        </p:spPr>
      </p:pic>
    </p:spTree>
    <p:extLst>
      <p:ext uri="{BB962C8B-B14F-4D97-AF65-F5344CB8AC3E}">
        <p14:creationId xmlns:p14="http://schemas.microsoft.com/office/powerpoint/2010/main" val="31070513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PRESENTATIONGUID" val="0483d031-d8dd-4b68-b961-5be227026d6b"/>
  <p:tag name="WASPOLLED" val="646E8D7787294047815EEBE9BDC9F947"/>
  <p:tag name="TPVERSION" val="6"/>
  <p:tag name="TPFULLVERSION" val="7.5.8.4"/>
  <p:tag name="PPTVERSION" val="16"/>
  <p:tag name="TPOS" val="2"/>
  <p:tag name="TPLASTSAVEVERSION" val="6.2 PC"/>
</p:tagLst>
</file>

<file path=ppt/theme/theme1.xml><?xml version="1.0" encoding="utf-8"?>
<a:theme xmlns:a="http://schemas.openxmlformats.org/drawingml/2006/main" name="Office Theme">
  <a:themeElements>
    <a:clrScheme name="Custom 1">
      <a:dk1>
        <a:sysClr val="windowText" lastClr="000000"/>
      </a:dk1>
      <a:lt1>
        <a:sysClr val="window" lastClr="FFFFFF"/>
      </a:lt1>
      <a:dk2>
        <a:srgbClr val="77774B"/>
      </a:dk2>
      <a:lt2>
        <a:srgbClr val="E7E6E6"/>
      </a:lt2>
      <a:accent1>
        <a:srgbClr val="77774B"/>
      </a:accent1>
      <a:accent2>
        <a:srgbClr val="7CA456"/>
      </a:accent2>
      <a:accent3>
        <a:srgbClr val="C2A558"/>
      </a:accent3>
      <a:accent4>
        <a:srgbClr val="745B90"/>
      </a:accent4>
      <a:accent5>
        <a:srgbClr val="367E92"/>
      </a:accent5>
      <a:accent6>
        <a:srgbClr val="6473B7"/>
      </a:accent6>
      <a:hlink>
        <a:srgbClr val="0563C1"/>
      </a:hlink>
      <a:folHlink>
        <a:srgbClr val="954F72"/>
      </a:folHlink>
    </a:clrScheme>
    <a:fontScheme name="Custom 1">
      <a:majorFont>
        <a:latin typeface="Raleway"/>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917</TotalTime>
  <Words>1120</Words>
  <Application>Microsoft Office PowerPoint</Application>
  <PresentationFormat>On-screen Show (4:3)</PresentationFormat>
  <Paragraphs>134</Paragraphs>
  <Slides>23</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Bookman Old Style</vt:lpstr>
      <vt:lpstr>Calibri</vt:lpstr>
      <vt:lpstr>Raleway</vt:lpstr>
      <vt:lpstr>Office Theme</vt:lpstr>
      <vt:lpstr>Steering Committee Kickoff</vt:lpstr>
      <vt:lpstr>Introductions</vt:lpstr>
      <vt:lpstr>What Will We Be Doing Today?</vt:lpstr>
      <vt:lpstr>Agenda</vt:lpstr>
      <vt:lpstr>Project Overview</vt:lpstr>
      <vt:lpstr>Background and Context</vt:lpstr>
      <vt:lpstr>Project Purpose and Scope</vt:lpstr>
      <vt:lpstr>Recreation Planning Toolkit</vt:lpstr>
      <vt:lpstr>Toolkit Example</vt:lpstr>
      <vt:lpstr>Project Timeline</vt:lpstr>
      <vt:lpstr>Project Process</vt:lpstr>
      <vt:lpstr>Project Deliverables</vt:lpstr>
      <vt:lpstr>Project Deliverables</vt:lpstr>
      <vt:lpstr>Project Deliverables</vt:lpstr>
      <vt:lpstr>Project Deliverables</vt:lpstr>
      <vt:lpstr>Project Deliverables</vt:lpstr>
      <vt:lpstr>Project Deliverables</vt:lpstr>
      <vt:lpstr>Project Outcomes</vt:lpstr>
      <vt:lpstr>Project Outcomes</vt:lpstr>
      <vt:lpstr>Steering Committee Role and Responsibilities</vt:lpstr>
      <vt:lpstr>What Do We Need From You?</vt:lpstr>
      <vt:lpstr>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Drew Bruce</dc:creator>
  <cp:lastModifiedBy>Andrew Pollak-Bruce</cp:lastModifiedBy>
  <cp:revision>90</cp:revision>
  <dcterms:created xsi:type="dcterms:W3CDTF">2017-11-16T01:04:00Z</dcterms:created>
  <dcterms:modified xsi:type="dcterms:W3CDTF">2018-12-11T22:08:09Z</dcterms:modified>
</cp:coreProperties>
</file>